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3697" y="167816"/>
            <a:ext cx="3324605" cy="64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1" Type="http://schemas.openxmlformats.org/officeDocument/2006/relationships/image" Target="../media/image1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6671" y="1294257"/>
            <a:ext cx="3247390" cy="17030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spc="-20" b="1">
                <a:latin typeface="Lucida Sans"/>
                <a:cs typeface="Lucida Sans"/>
              </a:rPr>
              <a:t>REALIZZAZIONE </a:t>
            </a:r>
            <a:r>
              <a:rPr dirty="0" sz="2000" spc="-35" b="1">
                <a:latin typeface="Lucida Sans"/>
                <a:cs typeface="Lucida Sans"/>
              </a:rPr>
              <a:t>DI </a:t>
            </a:r>
            <a:r>
              <a:rPr dirty="0" sz="2000" spc="10" b="1">
                <a:latin typeface="Lucida Sans"/>
                <a:cs typeface="Lucida Sans"/>
              </a:rPr>
              <a:t>UNA  </a:t>
            </a:r>
            <a:r>
              <a:rPr dirty="0" sz="2000" spc="-10" b="1">
                <a:latin typeface="Lucida Sans"/>
                <a:cs typeface="Lucida Sans"/>
              </a:rPr>
              <a:t>SCUOLA</a:t>
            </a:r>
            <a:r>
              <a:rPr dirty="0" sz="2000" spc="-215" b="1">
                <a:latin typeface="Lucida Sans"/>
                <a:cs typeface="Lucida Sans"/>
              </a:rPr>
              <a:t> </a:t>
            </a:r>
            <a:r>
              <a:rPr dirty="0" sz="2000" spc="-10" b="1">
                <a:latin typeface="Lucida Sans"/>
                <a:cs typeface="Lucida Sans"/>
              </a:rPr>
              <a:t>PRIMARIA</a:t>
            </a:r>
            <a:r>
              <a:rPr dirty="0" sz="2000" spc="-210" b="1">
                <a:latin typeface="Lucida Sans"/>
                <a:cs typeface="Lucida Sans"/>
              </a:rPr>
              <a:t> </a:t>
            </a:r>
            <a:r>
              <a:rPr dirty="0" sz="2000" spc="10" b="1">
                <a:latin typeface="Lucida Sans"/>
                <a:cs typeface="Lucida Sans"/>
              </a:rPr>
              <a:t>IN</a:t>
            </a:r>
            <a:r>
              <a:rPr dirty="0" sz="2000" spc="-200" b="1">
                <a:latin typeface="Lucida Sans"/>
                <a:cs typeface="Lucida Sans"/>
              </a:rPr>
              <a:t> </a:t>
            </a:r>
            <a:r>
              <a:rPr dirty="0" sz="2000" spc="-30" b="1">
                <a:latin typeface="Lucida Sans"/>
                <a:cs typeface="Lucida Sans"/>
              </a:rPr>
              <a:t>VIA  </a:t>
            </a:r>
            <a:r>
              <a:rPr dirty="0" sz="2000" spc="-60" b="1">
                <a:latin typeface="Lucida Sans"/>
                <a:cs typeface="Lucida Sans"/>
              </a:rPr>
              <a:t>CADUTI </a:t>
            </a:r>
            <a:r>
              <a:rPr dirty="0" sz="2000" spc="10" b="1">
                <a:latin typeface="Lucida Sans"/>
                <a:cs typeface="Lucida Sans"/>
              </a:rPr>
              <a:t>IN </a:t>
            </a:r>
            <a:r>
              <a:rPr dirty="0" sz="2000" spc="30" b="1">
                <a:latin typeface="Lucida Sans"/>
                <a:cs typeface="Lucida Sans"/>
              </a:rPr>
              <a:t>MISSIONE </a:t>
            </a:r>
            <a:r>
              <a:rPr dirty="0" sz="2000" spc="-30" b="1">
                <a:latin typeface="Lucida Sans"/>
                <a:cs typeface="Lucida Sans"/>
              </a:rPr>
              <a:t>DI  </a:t>
            </a:r>
            <a:r>
              <a:rPr dirty="0" sz="2000" spc="-35" b="1">
                <a:latin typeface="Lucida Sans"/>
                <a:cs typeface="Lucida Sans"/>
              </a:rPr>
              <a:t>PACE</a:t>
            </a:r>
            <a:endParaRPr sz="2000">
              <a:latin typeface="Lucida Sans"/>
              <a:cs typeface="Lucida Sans"/>
            </a:endParaRPr>
          </a:p>
          <a:p>
            <a:pPr marL="12700">
              <a:lnSpc>
                <a:spcPts val="2039"/>
              </a:lnSpc>
              <a:spcBef>
                <a:spcPts val="5"/>
              </a:spcBef>
            </a:pPr>
            <a:r>
              <a:rPr dirty="0" sz="2000" spc="-40" b="1">
                <a:latin typeface="Lucida Sans"/>
                <a:cs typeface="Lucida Sans"/>
              </a:rPr>
              <a:t>QUARTIERE </a:t>
            </a:r>
            <a:r>
              <a:rPr dirty="0" sz="2000" spc="-55" b="1">
                <a:latin typeface="Lucida Sans"/>
                <a:cs typeface="Lucida Sans"/>
              </a:rPr>
              <a:t>RUBATTINO</a:t>
            </a:r>
            <a:r>
              <a:rPr dirty="0" sz="2000" spc="-340" b="1">
                <a:latin typeface="Lucida Sans"/>
                <a:cs typeface="Lucida Sans"/>
              </a:rPr>
              <a:t> </a:t>
            </a:r>
            <a:r>
              <a:rPr dirty="0" sz="2000" spc="-200" b="1">
                <a:latin typeface="Lucida Sans"/>
                <a:cs typeface="Lucida Sans"/>
              </a:rPr>
              <a:t>–</a:t>
            </a:r>
            <a:endParaRPr sz="2000">
              <a:latin typeface="Lucida Sans"/>
              <a:cs typeface="Lucida Sans"/>
            </a:endParaRPr>
          </a:p>
          <a:p>
            <a:pPr marL="12700">
              <a:lnSpc>
                <a:spcPts val="2280"/>
              </a:lnSpc>
            </a:pPr>
            <a:r>
              <a:rPr dirty="0" sz="2000" spc="10" b="1">
                <a:latin typeface="Lucida Sans"/>
                <a:cs typeface="Lucida Sans"/>
              </a:rPr>
              <a:t>MUNICIPIO</a:t>
            </a:r>
            <a:r>
              <a:rPr dirty="0" sz="2000" spc="-170" b="1">
                <a:latin typeface="Lucida Sans"/>
                <a:cs typeface="Lucida Sans"/>
              </a:rPr>
              <a:t> </a:t>
            </a:r>
            <a:r>
              <a:rPr dirty="0" sz="2000" spc="15" b="1">
                <a:latin typeface="Lucida Sans"/>
                <a:cs typeface="Lucida Sans"/>
              </a:rPr>
              <a:t>3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5478" y="156820"/>
            <a:ext cx="1727835" cy="64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3384">
              <a:lnSpc>
                <a:spcPct val="122700"/>
              </a:lnSpc>
              <a:spcBef>
                <a:spcPts val="100"/>
              </a:spcBef>
            </a:pPr>
            <a:r>
              <a:rPr dirty="0" sz="1100" spc="-20">
                <a:latin typeface="Lucida Sans"/>
                <a:cs typeface="Lucida Sans"/>
              </a:rPr>
              <a:t>Comune di </a:t>
            </a:r>
            <a:r>
              <a:rPr dirty="0" sz="1100" spc="-25">
                <a:latin typeface="Lucida Sans"/>
                <a:cs typeface="Lucida Sans"/>
              </a:rPr>
              <a:t>Milano  </a:t>
            </a:r>
            <a:r>
              <a:rPr dirty="0" sz="1100" spc="-15">
                <a:latin typeface="Lucida Sans"/>
                <a:cs typeface="Lucida Sans"/>
              </a:rPr>
              <a:t>Area </a:t>
            </a:r>
            <a:r>
              <a:rPr dirty="0" sz="1100" spc="-30">
                <a:latin typeface="Lucida Sans"/>
                <a:cs typeface="Lucida Sans"/>
              </a:rPr>
              <a:t>Tecnica</a:t>
            </a:r>
            <a:r>
              <a:rPr dirty="0" sz="1100" spc="-204">
                <a:latin typeface="Lucida Sans"/>
                <a:cs typeface="Lucida Sans"/>
              </a:rPr>
              <a:t> </a:t>
            </a:r>
            <a:r>
              <a:rPr dirty="0" sz="1100" spc="-10">
                <a:latin typeface="Lucida Sans"/>
                <a:cs typeface="Lucida Sans"/>
              </a:rPr>
              <a:t>Scuole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20" b="1">
                <a:latin typeface="Lucida Sans"/>
                <a:cs typeface="Lucida Sans"/>
              </a:rPr>
              <a:t>CUP.</a:t>
            </a:r>
            <a:r>
              <a:rPr dirty="0" sz="1100" spc="-140" b="1">
                <a:latin typeface="Lucida Sans"/>
                <a:cs typeface="Lucida Sans"/>
              </a:rPr>
              <a:t> </a:t>
            </a:r>
            <a:r>
              <a:rPr dirty="0" sz="1100" spc="10" b="1">
                <a:latin typeface="Lucida Sans"/>
                <a:cs typeface="Lucida Sans"/>
              </a:rPr>
              <a:t>B42J22000000004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275" y="211836"/>
            <a:ext cx="7254240" cy="3075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3275" y="3429000"/>
            <a:ext cx="7254240" cy="3076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916671" y="5794044"/>
            <a:ext cx="345059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Lucida Sans"/>
                <a:cs typeface="Lucida Sans"/>
              </a:rPr>
              <a:t>Piano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25">
                <a:latin typeface="Lucida Sans"/>
                <a:cs typeface="Lucida Sans"/>
              </a:rPr>
              <a:t>Nazionale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di</a:t>
            </a:r>
            <a:r>
              <a:rPr dirty="0" sz="800" spc="-55">
                <a:latin typeface="Lucida Sans"/>
                <a:cs typeface="Lucida Sans"/>
              </a:rPr>
              <a:t> </a:t>
            </a:r>
            <a:r>
              <a:rPr dirty="0" sz="800" spc="-25">
                <a:latin typeface="Lucida Sans"/>
                <a:cs typeface="Lucida Sans"/>
              </a:rPr>
              <a:t>Ripresa</a:t>
            </a:r>
            <a:r>
              <a:rPr dirty="0" sz="800" spc="-70">
                <a:latin typeface="Lucida Sans"/>
                <a:cs typeface="Lucida Sans"/>
              </a:rPr>
              <a:t> </a:t>
            </a:r>
            <a:r>
              <a:rPr dirty="0" sz="800" spc="10">
                <a:latin typeface="Lucida Sans"/>
                <a:cs typeface="Lucida Sans"/>
              </a:rPr>
              <a:t>e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35">
                <a:latin typeface="Lucida Sans"/>
                <a:cs typeface="Lucida Sans"/>
              </a:rPr>
              <a:t>Resilienza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-20">
                <a:latin typeface="Lucida Sans"/>
                <a:cs typeface="Lucida Sans"/>
              </a:rPr>
              <a:t>Missione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40">
                <a:latin typeface="Lucida Sans"/>
                <a:cs typeface="Lucida Sans"/>
              </a:rPr>
              <a:t>4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35">
                <a:latin typeface="Lucida Sans"/>
                <a:cs typeface="Lucida Sans"/>
              </a:rPr>
              <a:t>Istruzione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10">
                <a:latin typeface="Lucida Sans"/>
                <a:cs typeface="Lucida Sans"/>
              </a:rPr>
              <a:t>e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20">
                <a:latin typeface="Lucida Sans"/>
                <a:cs typeface="Lucida Sans"/>
              </a:rPr>
              <a:t>Ricerca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  </a:t>
            </a:r>
            <a:r>
              <a:rPr dirty="0" sz="800" spc="-10">
                <a:latin typeface="Lucida Sans"/>
                <a:cs typeface="Lucida Sans"/>
              </a:rPr>
              <a:t>Componente </a:t>
            </a:r>
            <a:r>
              <a:rPr dirty="0" sz="800" spc="-40">
                <a:latin typeface="Lucida Sans"/>
                <a:cs typeface="Lucida Sans"/>
              </a:rPr>
              <a:t>1 </a:t>
            </a:r>
            <a:r>
              <a:rPr dirty="0" sz="800" spc="-80">
                <a:latin typeface="Lucida Sans"/>
                <a:cs typeface="Lucida Sans"/>
              </a:rPr>
              <a:t>– </a:t>
            </a:r>
            <a:r>
              <a:rPr dirty="0" sz="800" spc="-25">
                <a:latin typeface="Lucida Sans"/>
                <a:cs typeface="Lucida Sans"/>
              </a:rPr>
              <a:t>Potenziamento </a:t>
            </a:r>
            <a:r>
              <a:rPr dirty="0" sz="800" spc="-30">
                <a:latin typeface="Lucida Sans"/>
                <a:cs typeface="Lucida Sans"/>
              </a:rPr>
              <a:t>dell’offerta </a:t>
            </a:r>
            <a:r>
              <a:rPr dirty="0" sz="800" spc="-5">
                <a:latin typeface="Lucida Sans"/>
                <a:cs typeface="Lucida Sans"/>
              </a:rPr>
              <a:t>dei </a:t>
            </a:r>
            <a:r>
              <a:rPr dirty="0" sz="800" spc="-40">
                <a:latin typeface="Lucida Sans"/>
                <a:cs typeface="Lucida Sans"/>
              </a:rPr>
              <a:t>servizi </a:t>
            </a:r>
            <a:r>
              <a:rPr dirty="0" sz="800" spc="-15">
                <a:latin typeface="Lucida Sans"/>
                <a:cs typeface="Lucida Sans"/>
              </a:rPr>
              <a:t>di </a:t>
            </a:r>
            <a:r>
              <a:rPr dirty="0" sz="800" spc="-35">
                <a:latin typeface="Lucida Sans"/>
                <a:cs typeface="Lucida Sans"/>
              </a:rPr>
              <a:t>istruzione: </a:t>
            </a:r>
            <a:r>
              <a:rPr dirty="0" sz="800" spc="-15">
                <a:latin typeface="Lucida Sans"/>
                <a:cs typeface="Lucida Sans"/>
              </a:rPr>
              <a:t>dagli  </a:t>
            </a:r>
            <a:r>
              <a:rPr dirty="0" sz="800" spc="-35">
                <a:latin typeface="Lucida Sans"/>
                <a:cs typeface="Lucida Sans"/>
              </a:rPr>
              <a:t>asili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nido</a:t>
            </a:r>
            <a:r>
              <a:rPr dirty="0" sz="800" spc="-7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alle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30">
                <a:latin typeface="Lucida Sans"/>
                <a:cs typeface="Lucida Sans"/>
              </a:rPr>
              <a:t>università</a:t>
            </a:r>
            <a:r>
              <a:rPr dirty="0" sz="800" spc="-70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30">
                <a:latin typeface="Lucida Sans"/>
                <a:cs typeface="Lucida Sans"/>
              </a:rPr>
              <a:t>Investimento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45">
                <a:latin typeface="Lucida Sans"/>
                <a:cs typeface="Lucida Sans"/>
              </a:rPr>
              <a:t>1.1</a:t>
            </a:r>
            <a:r>
              <a:rPr dirty="0" sz="800" spc="-55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Piano</a:t>
            </a:r>
            <a:r>
              <a:rPr dirty="0" sz="800" spc="-70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per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35">
                <a:latin typeface="Lucida Sans"/>
                <a:cs typeface="Lucida Sans"/>
              </a:rPr>
              <a:t>asili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nido</a:t>
            </a:r>
            <a:r>
              <a:rPr dirty="0" sz="800" spc="-70">
                <a:latin typeface="Lucida Sans"/>
                <a:cs typeface="Lucida Sans"/>
              </a:rPr>
              <a:t> </a:t>
            </a:r>
            <a:r>
              <a:rPr dirty="0" sz="800" spc="10">
                <a:latin typeface="Lucida Sans"/>
                <a:cs typeface="Lucida Sans"/>
              </a:rPr>
              <a:t>e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20">
                <a:latin typeface="Lucida Sans"/>
                <a:cs typeface="Lucida Sans"/>
              </a:rPr>
              <a:t>scuole</a:t>
            </a:r>
            <a:endParaRPr sz="800">
              <a:latin typeface="Lucida Sans"/>
              <a:cs typeface="Lucida Sans"/>
            </a:endParaRPr>
          </a:p>
          <a:p>
            <a:pPr marL="12700" marR="54610">
              <a:lnSpc>
                <a:spcPct val="100000"/>
              </a:lnSpc>
            </a:pPr>
            <a:r>
              <a:rPr dirty="0" sz="800" spc="-35">
                <a:latin typeface="Lucida Sans"/>
                <a:cs typeface="Lucida Sans"/>
              </a:rPr>
              <a:t>dell’infanzia</a:t>
            </a:r>
            <a:r>
              <a:rPr dirty="0" sz="800" spc="-95">
                <a:latin typeface="Lucida Sans"/>
                <a:cs typeface="Lucida Sans"/>
              </a:rPr>
              <a:t> </a:t>
            </a:r>
            <a:r>
              <a:rPr dirty="0" sz="800" spc="10">
                <a:latin typeface="Lucida Sans"/>
                <a:cs typeface="Lucida Sans"/>
              </a:rPr>
              <a:t>e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40">
                <a:latin typeface="Lucida Sans"/>
                <a:cs typeface="Lucida Sans"/>
              </a:rPr>
              <a:t>servizi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di</a:t>
            </a:r>
            <a:r>
              <a:rPr dirty="0" sz="800" spc="-55">
                <a:latin typeface="Lucida Sans"/>
                <a:cs typeface="Lucida Sans"/>
              </a:rPr>
              <a:t> </a:t>
            </a:r>
            <a:r>
              <a:rPr dirty="0" sz="800" spc="-20">
                <a:latin typeface="Lucida Sans"/>
                <a:cs typeface="Lucida Sans"/>
              </a:rPr>
              <a:t>educazione</a:t>
            </a:r>
            <a:r>
              <a:rPr dirty="0" sz="800" spc="-90">
                <a:latin typeface="Lucida Sans"/>
                <a:cs typeface="Lucida Sans"/>
              </a:rPr>
              <a:t> </a:t>
            </a:r>
            <a:r>
              <a:rPr dirty="0" sz="800" spc="10">
                <a:latin typeface="Lucida Sans"/>
                <a:cs typeface="Lucida Sans"/>
              </a:rPr>
              <a:t>e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25">
                <a:latin typeface="Lucida Sans"/>
                <a:cs typeface="Lucida Sans"/>
              </a:rPr>
              <a:t>cura</a:t>
            </a:r>
            <a:r>
              <a:rPr dirty="0" sz="800" spc="-70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per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25">
                <a:latin typeface="Lucida Sans"/>
                <a:cs typeface="Lucida Sans"/>
              </a:rPr>
              <a:t>la</a:t>
            </a:r>
            <a:r>
              <a:rPr dirty="0" sz="800" spc="-55">
                <a:latin typeface="Lucida Sans"/>
                <a:cs typeface="Lucida Sans"/>
              </a:rPr>
              <a:t> </a:t>
            </a:r>
            <a:r>
              <a:rPr dirty="0" sz="800" spc="-25">
                <a:latin typeface="Lucida Sans"/>
                <a:cs typeface="Lucida Sans"/>
              </a:rPr>
              <a:t>prima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40">
                <a:latin typeface="Lucida Sans"/>
                <a:cs typeface="Lucida Sans"/>
              </a:rPr>
              <a:t>infanzia</a:t>
            </a:r>
            <a:r>
              <a:rPr dirty="0" sz="800" spc="-9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del</a:t>
            </a:r>
            <a:r>
              <a:rPr dirty="0" sz="800" spc="-55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PNRR,  </a:t>
            </a:r>
            <a:r>
              <a:rPr dirty="0" sz="800" spc="-40">
                <a:latin typeface="Lucida Sans"/>
                <a:cs typeface="Lucida Sans"/>
              </a:rPr>
              <a:t>finanziato</a:t>
            </a:r>
            <a:r>
              <a:rPr dirty="0" sz="800" spc="-100">
                <a:latin typeface="Lucida Sans"/>
                <a:cs typeface="Lucida Sans"/>
              </a:rPr>
              <a:t> </a:t>
            </a:r>
            <a:r>
              <a:rPr dirty="0" sz="800" spc="-20">
                <a:latin typeface="Lucida Sans"/>
                <a:cs typeface="Lucida Sans"/>
              </a:rPr>
              <a:t>dall’Unione</a:t>
            </a:r>
            <a:r>
              <a:rPr dirty="0" sz="800" spc="-9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Europea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-35">
                <a:latin typeface="Lucida Sans"/>
                <a:cs typeface="Lucida Sans"/>
              </a:rPr>
              <a:t>Next</a:t>
            </a:r>
            <a:r>
              <a:rPr dirty="0" sz="800" spc="-55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Generation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25">
                <a:latin typeface="Lucida Sans"/>
                <a:cs typeface="Lucida Sans"/>
              </a:rPr>
              <a:t>EU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5478" y="3609594"/>
            <a:ext cx="2198370" cy="9791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latin typeface="Lucida Sans"/>
                <a:cs typeface="Lucida Sans"/>
              </a:rPr>
              <a:t>RTP</a:t>
            </a:r>
            <a:r>
              <a:rPr dirty="0" sz="1050" spc="-90">
                <a:latin typeface="Lucida Sans"/>
                <a:cs typeface="Lucida Sans"/>
              </a:rPr>
              <a:t> </a:t>
            </a:r>
            <a:r>
              <a:rPr dirty="0" sz="1050" spc="-30">
                <a:latin typeface="Lucida Sans"/>
                <a:cs typeface="Lucida Sans"/>
              </a:rPr>
              <a:t>Progettisti:</a:t>
            </a:r>
            <a:endParaRPr sz="10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23800"/>
              </a:lnSpc>
            </a:pPr>
            <a:r>
              <a:rPr dirty="0" sz="1050" spc="-20" b="1">
                <a:latin typeface="Lucida Sans"/>
                <a:cs typeface="Lucida Sans"/>
              </a:rPr>
              <a:t>Arch.</a:t>
            </a:r>
            <a:r>
              <a:rPr dirty="0" sz="1050" spc="-105" b="1">
                <a:latin typeface="Lucida Sans"/>
                <a:cs typeface="Lucida Sans"/>
              </a:rPr>
              <a:t> </a:t>
            </a:r>
            <a:r>
              <a:rPr dirty="0" sz="1050" spc="-35" b="1">
                <a:latin typeface="Lucida Sans"/>
                <a:cs typeface="Lucida Sans"/>
              </a:rPr>
              <a:t>Enzo</a:t>
            </a:r>
            <a:r>
              <a:rPr dirty="0" sz="1050" spc="-95" b="1">
                <a:latin typeface="Lucida Sans"/>
                <a:cs typeface="Lucida Sans"/>
              </a:rPr>
              <a:t> </a:t>
            </a:r>
            <a:r>
              <a:rPr dirty="0" sz="1050" spc="-25" b="1">
                <a:latin typeface="Lucida Sans"/>
                <a:cs typeface="Lucida Sans"/>
              </a:rPr>
              <a:t>Gianni</a:t>
            </a:r>
            <a:r>
              <a:rPr dirty="0" sz="1050" spc="-85" b="1">
                <a:latin typeface="Lucida Sans"/>
                <a:cs typeface="Lucida Sans"/>
              </a:rPr>
              <a:t> </a:t>
            </a:r>
            <a:r>
              <a:rPr dirty="0" sz="1050" spc="-25" b="1">
                <a:latin typeface="Lucida Sans"/>
                <a:cs typeface="Lucida Sans"/>
              </a:rPr>
              <a:t>Raniero</a:t>
            </a:r>
            <a:r>
              <a:rPr dirty="0" sz="1050" spc="-90" b="1">
                <a:latin typeface="Lucida Sans"/>
                <a:cs typeface="Lucida Sans"/>
              </a:rPr>
              <a:t> </a:t>
            </a:r>
            <a:r>
              <a:rPr dirty="0" sz="1050" spc="-30" b="1">
                <a:latin typeface="Lucida Sans"/>
                <a:cs typeface="Lucida Sans"/>
              </a:rPr>
              <a:t>Ranieri  </a:t>
            </a:r>
            <a:r>
              <a:rPr dirty="0" sz="1050" spc="-10" b="1">
                <a:latin typeface="Lucida Sans"/>
                <a:cs typeface="Lucida Sans"/>
              </a:rPr>
              <a:t>Dott. </a:t>
            </a:r>
            <a:r>
              <a:rPr dirty="0" sz="1050" spc="10" b="1">
                <a:latin typeface="Lucida Sans"/>
                <a:cs typeface="Lucida Sans"/>
              </a:rPr>
              <a:t>Geol. </a:t>
            </a:r>
            <a:r>
              <a:rPr dirty="0" sz="1050" spc="-30" b="1">
                <a:latin typeface="Lucida Sans"/>
                <a:cs typeface="Lucida Sans"/>
              </a:rPr>
              <a:t>Cesare </a:t>
            </a:r>
            <a:r>
              <a:rPr dirty="0" sz="1050" spc="-15" b="1">
                <a:latin typeface="Lucida Sans"/>
                <a:cs typeface="Lucida Sans"/>
              </a:rPr>
              <a:t>Bagolini  </a:t>
            </a:r>
            <a:r>
              <a:rPr dirty="0" sz="1050" spc="-5" b="1">
                <a:latin typeface="Lucida Sans"/>
                <a:cs typeface="Lucida Sans"/>
              </a:rPr>
              <a:t>COPRAT:</a:t>
            </a:r>
            <a:r>
              <a:rPr dirty="0" sz="1050" spc="-95" b="1">
                <a:latin typeface="Lucida Sans"/>
                <a:cs typeface="Lucida Sans"/>
              </a:rPr>
              <a:t> </a:t>
            </a:r>
            <a:r>
              <a:rPr dirty="0" sz="1050" spc="-20" b="1">
                <a:latin typeface="Lucida Sans"/>
                <a:cs typeface="Lucida Sans"/>
              </a:rPr>
              <a:t>Arch.</a:t>
            </a:r>
            <a:r>
              <a:rPr dirty="0" sz="1050" spc="-110" b="1">
                <a:latin typeface="Lucida Sans"/>
                <a:cs typeface="Lucida Sans"/>
              </a:rPr>
              <a:t> </a:t>
            </a:r>
            <a:r>
              <a:rPr dirty="0" sz="1050" spc="-15" b="1">
                <a:latin typeface="Lucida Sans"/>
                <a:cs typeface="Lucida Sans"/>
              </a:rPr>
              <a:t>Marco</a:t>
            </a:r>
            <a:r>
              <a:rPr dirty="0" sz="1050" spc="-100" b="1">
                <a:latin typeface="Lucida Sans"/>
                <a:cs typeface="Lucida Sans"/>
              </a:rPr>
              <a:t> </a:t>
            </a:r>
            <a:r>
              <a:rPr dirty="0" sz="1050" spc="-30" b="1">
                <a:latin typeface="Lucida Sans"/>
                <a:cs typeface="Lucida Sans"/>
              </a:rPr>
              <a:t>Caprini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77828" y="603503"/>
            <a:ext cx="589787" cy="6071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4063" y="313943"/>
            <a:ext cx="7417308" cy="633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algn="ctr" marL="85725">
              <a:lnSpc>
                <a:spcPct val="100000"/>
              </a:lnSpc>
              <a:spcBef>
                <a:spcPts val="430"/>
              </a:spcBef>
            </a:pPr>
            <a:r>
              <a:rPr dirty="0" spc="-45"/>
              <a:t>Piante </a:t>
            </a:r>
            <a:r>
              <a:rPr dirty="0" spc="45"/>
              <a:t>di</a:t>
            </a:r>
            <a:r>
              <a:rPr dirty="0" spc="-140"/>
              <a:t> </a:t>
            </a:r>
            <a:r>
              <a:rPr dirty="0" spc="-70"/>
              <a:t>Progetto</a:t>
            </a:r>
          </a:p>
          <a:p>
            <a:pPr algn="ctr" marL="85725">
              <a:lnSpc>
                <a:spcPct val="100000"/>
              </a:lnSpc>
              <a:spcBef>
                <a:spcPts val="275"/>
              </a:spcBef>
            </a:pPr>
            <a:r>
              <a:rPr dirty="0" sz="1450" spc="-45" i="1">
                <a:latin typeface="Trebuchet MS"/>
                <a:cs typeface="Trebuchet MS"/>
              </a:rPr>
              <a:t>Aree</a:t>
            </a:r>
            <a:r>
              <a:rPr dirty="0" sz="1450" spc="-125" i="1">
                <a:latin typeface="Trebuchet MS"/>
                <a:cs typeface="Trebuchet MS"/>
              </a:rPr>
              <a:t> </a:t>
            </a:r>
            <a:r>
              <a:rPr dirty="0" sz="1450" spc="-65" i="1">
                <a:latin typeface="Trebuchet MS"/>
                <a:cs typeface="Trebuchet MS"/>
              </a:rPr>
              <a:t>funzionali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25973" y="1477517"/>
            <a:ext cx="1199515" cy="751840"/>
          </a:xfrm>
          <a:custGeom>
            <a:avLst/>
            <a:gdLst/>
            <a:ahLst/>
            <a:cxnLst/>
            <a:rect l="l" t="t" r="r" b="b"/>
            <a:pathLst>
              <a:path w="1199514" h="751839">
                <a:moveTo>
                  <a:pt x="0" y="751331"/>
                </a:moveTo>
                <a:lnTo>
                  <a:pt x="1199388" y="751331"/>
                </a:lnTo>
                <a:lnTo>
                  <a:pt x="1199388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ln w="28575">
            <a:solidFill>
              <a:srgbClr val="C00000"/>
            </a:solidFill>
            <a:prstDash val="lg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61768"/>
            <a:ext cx="11571731" cy="6396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5578" y="1219961"/>
            <a:ext cx="1112520" cy="1572895"/>
          </a:xfrm>
          <a:custGeom>
            <a:avLst/>
            <a:gdLst/>
            <a:ahLst/>
            <a:cxnLst/>
            <a:rect l="l" t="t" r="r" b="b"/>
            <a:pathLst>
              <a:path w="1112520" h="1572895">
                <a:moveTo>
                  <a:pt x="0" y="1572768"/>
                </a:moveTo>
                <a:lnTo>
                  <a:pt x="1112520" y="1572768"/>
                </a:lnTo>
                <a:lnTo>
                  <a:pt x="1112520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5735" y="512063"/>
            <a:ext cx="4998231" cy="6108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0884" y="1711274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6269" y="1294256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3448" y="1821002"/>
            <a:ext cx="18002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720214" algn="l"/>
              </a:tabLst>
            </a:pPr>
            <a:r>
              <a:rPr dirty="0" sz="1000" spc="-5">
                <a:latin typeface="Trebuchet MS"/>
                <a:cs typeface="Trebuchet MS"/>
              </a:rPr>
              <a:t>2</a:t>
            </a:r>
            <a:r>
              <a:rPr dirty="0" sz="1000" spc="-5">
                <a:latin typeface="Trebuchet MS"/>
                <a:cs typeface="Trebuchet MS"/>
              </a:rPr>
              <a:t>	</a:t>
            </a:r>
            <a:r>
              <a:rPr dirty="0" baseline="-5555" sz="1500" spc="-7">
                <a:latin typeface="Trebuchet MS"/>
                <a:cs typeface="Trebuchet MS"/>
              </a:rPr>
              <a:t>3</a:t>
            </a:r>
            <a:endParaRPr baseline="-5555"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8401" y="3266948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4075" y="1631442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0294" y="3390138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5302" y="2037968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4303" y="4949190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92844" y="4286503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0859" y="4286503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018" y="1854454"/>
            <a:ext cx="793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5239" y="1132712"/>
            <a:ext cx="21202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latin typeface="Calibri"/>
                <a:cs typeface="Calibri"/>
              </a:rPr>
              <a:t>1| </a:t>
            </a:r>
            <a:r>
              <a:rPr dirty="0" sz="1600" spc="-10" b="0">
                <a:latin typeface="Calibri"/>
                <a:cs typeface="Calibri"/>
              </a:rPr>
              <a:t>Frontalino </a:t>
            </a:r>
            <a:r>
              <a:rPr dirty="0" sz="1600" spc="-5" b="0">
                <a:latin typeface="Calibri"/>
                <a:cs typeface="Calibri"/>
              </a:rPr>
              <a:t>in</a:t>
            </a:r>
            <a:r>
              <a:rPr dirty="0" sz="1600" spc="-60" b="0">
                <a:latin typeface="Calibri"/>
                <a:cs typeface="Calibri"/>
              </a:rPr>
              <a:t> </a:t>
            </a:r>
            <a:r>
              <a:rPr dirty="0" sz="1600" spc="-5" b="0">
                <a:latin typeface="Calibri"/>
                <a:cs typeface="Calibri"/>
              </a:rPr>
              <a:t>alluminio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0">
                <a:latin typeface="Calibri"/>
                <a:cs typeface="Calibri"/>
              </a:rPr>
              <a:t>verniciato </a:t>
            </a:r>
            <a:r>
              <a:rPr dirty="0" sz="1600" spc="-15" b="0">
                <a:latin typeface="Calibri"/>
                <a:cs typeface="Calibri"/>
              </a:rPr>
              <a:t>colore</a:t>
            </a:r>
            <a:r>
              <a:rPr dirty="0" sz="1600" spc="25" b="0">
                <a:latin typeface="Calibri"/>
                <a:cs typeface="Calibri"/>
              </a:rPr>
              <a:t> </a:t>
            </a:r>
            <a:r>
              <a:rPr dirty="0" sz="1600" spc="-5" b="0">
                <a:latin typeface="Calibri"/>
                <a:cs typeface="Calibri"/>
              </a:rPr>
              <a:t>grigio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239" y="1864613"/>
            <a:ext cx="23990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2| </a:t>
            </a:r>
            <a:r>
              <a:rPr dirty="0" sz="1600" spc="-30">
                <a:latin typeface="Calibri"/>
                <a:cs typeface="Calibri"/>
              </a:rPr>
              <a:t>Travetti </a:t>
            </a:r>
            <a:r>
              <a:rPr dirty="0" sz="1600" spc="-5">
                <a:latin typeface="Calibri"/>
                <a:cs typeface="Calibri"/>
              </a:rPr>
              <a:t>in legno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lamellare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239" y="2352293"/>
            <a:ext cx="22212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3| </a:t>
            </a:r>
            <a:r>
              <a:rPr dirty="0" sz="1600" spc="-10">
                <a:latin typeface="Calibri"/>
                <a:cs typeface="Calibri"/>
              </a:rPr>
              <a:t>Intonaco</a:t>
            </a:r>
            <a:r>
              <a:rPr dirty="0" sz="1600" spc="-5">
                <a:latin typeface="Calibri"/>
                <a:cs typeface="Calibri"/>
              </a:rPr>
              <a:t> civile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4| </a:t>
            </a:r>
            <a:r>
              <a:rPr dirty="0" sz="1600" spc="-40">
                <a:latin typeface="Calibri"/>
                <a:cs typeface="Calibri"/>
              </a:rPr>
              <a:t>Trave </a:t>
            </a:r>
            <a:r>
              <a:rPr dirty="0" sz="1600" spc="-5">
                <a:latin typeface="Calibri"/>
                <a:cs typeface="Calibri"/>
              </a:rPr>
              <a:t>in legno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lamellare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239" y="3327908"/>
            <a:ext cx="25857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5| </a:t>
            </a:r>
            <a:r>
              <a:rPr dirty="0" sz="1600" spc="-40">
                <a:latin typeface="Calibri"/>
                <a:cs typeface="Calibri"/>
              </a:rPr>
              <a:t>Trave </a:t>
            </a:r>
            <a:r>
              <a:rPr dirty="0" sz="1600" spc="-5">
                <a:latin typeface="Calibri"/>
                <a:cs typeface="Calibri"/>
              </a:rPr>
              <a:t>in acciaio </a:t>
            </a:r>
            <a:r>
              <a:rPr dirty="0" sz="1600" spc="-15">
                <a:latin typeface="Calibri"/>
                <a:cs typeface="Calibri"/>
              </a:rPr>
              <a:t>colore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grigio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239" y="3815283"/>
            <a:ext cx="25908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6|Pilastri in acciaio rivestiti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Calibri"/>
                <a:cs typeface="Calibri"/>
              </a:rPr>
              <a:t>alucubond </a:t>
            </a:r>
            <a:r>
              <a:rPr dirty="0" sz="1600" spc="-15">
                <a:latin typeface="Calibri"/>
                <a:cs typeface="Calibri"/>
              </a:rPr>
              <a:t>colore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grigio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5239" y="4547361"/>
            <a:ext cx="29146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7| </a:t>
            </a:r>
            <a:r>
              <a:rPr dirty="0" sz="1600" spc="-10">
                <a:latin typeface="Calibri"/>
                <a:cs typeface="Calibri"/>
              </a:rPr>
              <a:t>Rivestimento </a:t>
            </a:r>
            <a:r>
              <a:rPr dirty="0" sz="1600" spc="-5">
                <a:latin typeface="Calibri"/>
                <a:cs typeface="Calibri"/>
              </a:rPr>
              <a:t>in alluminio </a:t>
            </a:r>
            <a:r>
              <a:rPr dirty="0" sz="1600" spc="-15">
                <a:latin typeface="Calibri"/>
                <a:cs typeface="Calibri"/>
              </a:rPr>
              <a:t>colore  </a:t>
            </a:r>
            <a:r>
              <a:rPr dirty="0" sz="1600" spc="-5">
                <a:latin typeface="Calibri"/>
                <a:cs typeface="Calibri"/>
              </a:rPr>
              <a:t>grigio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239" y="5278577"/>
            <a:ext cx="2927985" cy="124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8| </a:t>
            </a:r>
            <a:r>
              <a:rPr dirty="0" sz="1600" spc="-30">
                <a:latin typeface="Calibri"/>
                <a:cs typeface="Calibri"/>
              </a:rPr>
              <a:t>Vetrate </a:t>
            </a:r>
            <a:r>
              <a:rPr dirty="0" sz="1600" spc="-10">
                <a:latin typeface="Calibri"/>
                <a:cs typeface="Calibri"/>
              </a:rPr>
              <a:t>continue con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serramenti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alluminio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13715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9| </a:t>
            </a:r>
            <a:r>
              <a:rPr dirty="0" sz="1600" spc="-10">
                <a:latin typeface="Calibri"/>
                <a:cs typeface="Calibri"/>
              </a:rPr>
              <a:t>Finestre con serramenti </a:t>
            </a:r>
            <a:r>
              <a:rPr dirty="0" sz="1600" spc="-5">
                <a:latin typeface="Calibri"/>
                <a:cs typeface="Calibri"/>
              </a:rPr>
              <a:t>in  alluminio </a:t>
            </a:r>
            <a:r>
              <a:rPr dirty="0" sz="1600" spc="-15">
                <a:latin typeface="Calibri"/>
                <a:cs typeface="Calibri"/>
              </a:rPr>
              <a:t>colore </a:t>
            </a:r>
            <a:r>
              <a:rPr dirty="0" sz="1600" spc="-5">
                <a:latin typeface="Calibri"/>
                <a:cs typeface="Calibri"/>
              </a:rPr>
              <a:t>grigio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chiaro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67378" y="512826"/>
            <a:ext cx="4936490" cy="5984875"/>
          </a:xfrm>
          <a:custGeom>
            <a:avLst/>
            <a:gdLst/>
            <a:ahLst/>
            <a:cxnLst/>
            <a:rect l="l" t="t" r="r" b="b"/>
            <a:pathLst>
              <a:path w="4936490" h="5984875">
                <a:moveTo>
                  <a:pt x="0" y="5984748"/>
                </a:moveTo>
                <a:lnTo>
                  <a:pt x="4936235" y="5984748"/>
                </a:lnTo>
                <a:lnTo>
                  <a:pt x="4936235" y="0"/>
                </a:lnTo>
                <a:lnTo>
                  <a:pt x="0" y="0"/>
                </a:lnTo>
                <a:lnTo>
                  <a:pt x="0" y="5984748"/>
                </a:lnTo>
                <a:close/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6508" y="771144"/>
            <a:ext cx="10158984" cy="588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6508" y="758951"/>
            <a:ext cx="10158984" cy="589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6508" y="542544"/>
            <a:ext cx="10158984" cy="6111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522731"/>
            <a:ext cx="10678668" cy="619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6508" y="758951"/>
            <a:ext cx="10158984" cy="589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851" y="0"/>
            <a:ext cx="10756032" cy="1269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2433" y="1722247"/>
            <a:ext cx="10109200" cy="605155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2609850" marR="5080" indent="-2597785">
              <a:lnSpc>
                <a:spcPts val="2160"/>
              </a:lnSpc>
              <a:spcBef>
                <a:spcPts val="375"/>
              </a:spcBef>
            </a:pPr>
            <a:r>
              <a:rPr dirty="0" spc="-20" b="1">
                <a:latin typeface="Lucida Sans"/>
                <a:cs typeface="Lucida Sans"/>
              </a:rPr>
              <a:t>REALIZZAZIONE</a:t>
            </a:r>
            <a:r>
              <a:rPr dirty="0" spc="-160" b="1">
                <a:latin typeface="Lucida Sans"/>
                <a:cs typeface="Lucida Sans"/>
              </a:rPr>
              <a:t> </a:t>
            </a:r>
            <a:r>
              <a:rPr dirty="0" spc="-35" b="1">
                <a:latin typeface="Lucida Sans"/>
                <a:cs typeface="Lucida Sans"/>
              </a:rPr>
              <a:t>DI</a:t>
            </a:r>
            <a:r>
              <a:rPr dirty="0" spc="-130" b="1">
                <a:latin typeface="Lucida Sans"/>
                <a:cs typeface="Lucida Sans"/>
              </a:rPr>
              <a:t> </a:t>
            </a:r>
            <a:r>
              <a:rPr dirty="0" spc="10" b="1">
                <a:latin typeface="Lucida Sans"/>
                <a:cs typeface="Lucida Sans"/>
              </a:rPr>
              <a:t>UNA</a:t>
            </a:r>
            <a:r>
              <a:rPr dirty="0" spc="-175" b="1">
                <a:latin typeface="Lucida Sans"/>
                <a:cs typeface="Lucida Sans"/>
              </a:rPr>
              <a:t> </a:t>
            </a:r>
            <a:r>
              <a:rPr dirty="0" spc="-10" b="1">
                <a:latin typeface="Lucida Sans"/>
                <a:cs typeface="Lucida Sans"/>
              </a:rPr>
              <a:t>SCUOLA</a:t>
            </a:r>
            <a:r>
              <a:rPr dirty="0" spc="-190" b="1">
                <a:latin typeface="Lucida Sans"/>
                <a:cs typeface="Lucida Sans"/>
              </a:rPr>
              <a:t> </a:t>
            </a:r>
            <a:r>
              <a:rPr dirty="0" spc="-10" b="1">
                <a:latin typeface="Lucida Sans"/>
                <a:cs typeface="Lucida Sans"/>
              </a:rPr>
              <a:t>PRIMARIA</a:t>
            </a:r>
            <a:r>
              <a:rPr dirty="0" spc="-180" b="1">
                <a:latin typeface="Lucida Sans"/>
                <a:cs typeface="Lucida Sans"/>
              </a:rPr>
              <a:t> </a:t>
            </a:r>
            <a:r>
              <a:rPr dirty="0" spc="10" b="1">
                <a:latin typeface="Lucida Sans"/>
                <a:cs typeface="Lucida Sans"/>
              </a:rPr>
              <a:t>IN</a:t>
            </a:r>
            <a:r>
              <a:rPr dirty="0" spc="-175" b="1">
                <a:latin typeface="Lucida Sans"/>
                <a:cs typeface="Lucida Sans"/>
              </a:rPr>
              <a:t> </a:t>
            </a:r>
            <a:r>
              <a:rPr dirty="0" spc="-30" b="1">
                <a:latin typeface="Lucida Sans"/>
                <a:cs typeface="Lucida Sans"/>
              </a:rPr>
              <a:t>VIA</a:t>
            </a:r>
            <a:r>
              <a:rPr dirty="0" spc="-165" b="1">
                <a:latin typeface="Lucida Sans"/>
                <a:cs typeface="Lucida Sans"/>
              </a:rPr>
              <a:t> </a:t>
            </a:r>
            <a:r>
              <a:rPr dirty="0" spc="-60" b="1">
                <a:latin typeface="Lucida Sans"/>
                <a:cs typeface="Lucida Sans"/>
              </a:rPr>
              <a:t>CADUTI</a:t>
            </a:r>
            <a:r>
              <a:rPr dirty="0" spc="-145" b="1">
                <a:latin typeface="Lucida Sans"/>
                <a:cs typeface="Lucida Sans"/>
              </a:rPr>
              <a:t> </a:t>
            </a:r>
            <a:r>
              <a:rPr dirty="0" spc="10" b="1">
                <a:latin typeface="Lucida Sans"/>
                <a:cs typeface="Lucida Sans"/>
              </a:rPr>
              <a:t>IN</a:t>
            </a:r>
            <a:r>
              <a:rPr dirty="0" spc="-140" b="1">
                <a:latin typeface="Lucida Sans"/>
                <a:cs typeface="Lucida Sans"/>
              </a:rPr>
              <a:t> </a:t>
            </a:r>
            <a:r>
              <a:rPr dirty="0" spc="25" b="1">
                <a:latin typeface="Lucida Sans"/>
                <a:cs typeface="Lucida Sans"/>
              </a:rPr>
              <a:t>MISSIONE</a:t>
            </a:r>
            <a:r>
              <a:rPr dirty="0" spc="-150" b="1">
                <a:latin typeface="Lucida Sans"/>
                <a:cs typeface="Lucida Sans"/>
              </a:rPr>
              <a:t> </a:t>
            </a:r>
            <a:r>
              <a:rPr dirty="0" spc="-35" b="1">
                <a:latin typeface="Lucida Sans"/>
                <a:cs typeface="Lucida Sans"/>
              </a:rPr>
              <a:t>DI</a:t>
            </a:r>
            <a:r>
              <a:rPr dirty="0" spc="-130" b="1">
                <a:latin typeface="Lucida Sans"/>
                <a:cs typeface="Lucida Sans"/>
              </a:rPr>
              <a:t> </a:t>
            </a:r>
            <a:r>
              <a:rPr dirty="0" spc="-35" b="1">
                <a:latin typeface="Lucida Sans"/>
                <a:cs typeface="Lucida Sans"/>
              </a:rPr>
              <a:t>PACE  </a:t>
            </a:r>
            <a:r>
              <a:rPr dirty="0" spc="-40" b="1">
                <a:latin typeface="Lucida Sans"/>
                <a:cs typeface="Lucida Sans"/>
              </a:rPr>
              <a:t>QUARTIERE </a:t>
            </a:r>
            <a:r>
              <a:rPr dirty="0" spc="-55" b="1">
                <a:latin typeface="Lucida Sans"/>
                <a:cs typeface="Lucida Sans"/>
              </a:rPr>
              <a:t>RUBATTINO </a:t>
            </a:r>
            <a:r>
              <a:rPr dirty="0" spc="-200" b="1">
                <a:latin typeface="Lucida Sans"/>
                <a:cs typeface="Lucida Sans"/>
              </a:rPr>
              <a:t>– </a:t>
            </a:r>
            <a:r>
              <a:rPr dirty="0" spc="10" b="1">
                <a:latin typeface="Lucida Sans"/>
                <a:cs typeface="Lucida Sans"/>
              </a:rPr>
              <a:t>MUNICIPIO</a:t>
            </a:r>
            <a:r>
              <a:rPr dirty="0" spc="-345" b="1">
                <a:latin typeface="Lucida Sans"/>
                <a:cs typeface="Lucida Sans"/>
              </a:rPr>
              <a:t> </a:t>
            </a:r>
            <a:r>
              <a:rPr dirty="0" spc="15" b="1">
                <a:latin typeface="Lucida Sans"/>
                <a:cs typeface="Lucida Sans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1427" y="5026532"/>
            <a:ext cx="1864360" cy="688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6565">
              <a:lnSpc>
                <a:spcPct val="120800"/>
              </a:lnSpc>
              <a:spcBef>
                <a:spcPts val="100"/>
              </a:spcBef>
            </a:pPr>
            <a:r>
              <a:rPr dirty="0" sz="1200" spc="-25">
                <a:latin typeface="Lucida Sans"/>
                <a:cs typeface="Lucida Sans"/>
              </a:rPr>
              <a:t>Comune </a:t>
            </a:r>
            <a:r>
              <a:rPr dirty="0" sz="1200" spc="-20">
                <a:latin typeface="Lucida Sans"/>
                <a:cs typeface="Lucida Sans"/>
              </a:rPr>
              <a:t>di </a:t>
            </a:r>
            <a:r>
              <a:rPr dirty="0" sz="1200" spc="-30">
                <a:latin typeface="Lucida Sans"/>
                <a:cs typeface="Lucida Sans"/>
              </a:rPr>
              <a:t>Milano  </a:t>
            </a:r>
            <a:r>
              <a:rPr dirty="0" sz="1200" spc="-25">
                <a:latin typeface="Lucida Sans"/>
                <a:cs typeface="Lucida Sans"/>
              </a:rPr>
              <a:t>Area </a:t>
            </a:r>
            <a:r>
              <a:rPr dirty="0" sz="1200" spc="-50">
                <a:latin typeface="Lucida Sans"/>
                <a:cs typeface="Lucida Sans"/>
              </a:rPr>
              <a:t>Tecnica</a:t>
            </a:r>
            <a:r>
              <a:rPr dirty="0" sz="1200" spc="-204">
                <a:latin typeface="Lucida Sans"/>
                <a:cs typeface="Lucida Sans"/>
              </a:rPr>
              <a:t> </a:t>
            </a:r>
            <a:r>
              <a:rPr dirty="0" sz="1200" spc="-15">
                <a:latin typeface="Lucida Sans"/>
                <a:cs typeface="Lucida Sans"/>
              </a:rPr>
              <a:t>Scuole</a:t>
            </a:r>
            <a:endParaRPr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25" b="1">
                <a:latin typeface="Lucida Sans"/>
                <a:cs typeface="Lucida Sans"/>
              </a:rPr>
              <a:t>CUP.</a:t>
            </a:r>
            <a:r>
              <a:rPr dirty="0" sz="1200" spc="-165" b="1">
                <a:latin typeface="Lucida Sans"/>
                <a:cs typeface="Lucida Sans"/>
              </a:rPr>
              <a:t> </a:t>
            </a:r>
            <a:r>
              <a:rPr dirty="0" sz="1200" spc="15" b="1">
                <a:latin typeface="Lucida Sans"/>
                <a:cs typeface="Lucida Sans"/>
              </a:rPr>
              <a:t>B42J22000000004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52103" y="5026532"/>
            <a:ext cx="2488565" cy="688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dirty="0" sz="1200" spc="-25" b="1">
                <a:latin typeface="Lucida Sans"/>
                <a:cs typeface="Lucida Sans"/>
              </a:rPr>
              <a:t>Arch.</a:t>
            </a:r>
            <a:r>
              <a:rPr dirty="0" sz="1200" spc="-140" b="1">
                <a:latin typeface="Lucida Sans"/>
                <a:cs typeface="Lucida Sans"/>
              </a:rPr>
              <a:t> </a:t>
            </a:r>
            <a:r>
              <a:rPr dirty="0" sz="1200" spc="-40" b="1">
                <a:latin typeface="Lucida Sans"/>
                <a:cs typeface="Lucida Sans"/>
              </a:rPr>
              <a:t>Enzo</a:t>
            </a:r>
            <a:r>
              <a:rPr dirty="0" sz="1200" spc="-100" b="1">
                <a:latin typeface="Lucida Sans"/>
                <a:cs typeface="Lucida Sans"/>
              </a:rPr>
              <a:t> </a:t>
            </a:r>
            <a:r>
              <a:rPr dirty="0" sz="1200" spc="-30" b="1">
                <a:latin typeface="Lucida Sans"/>
                <a:cs typeface="Lucida Sans"/>
              </a:rPr>
              <a:t>Gianni</a:t>
            </a:r>
            <a:r>
              <a:rPr dirty="0" sz="1200" spc="-130" b="1">
                <a:latin typeface="Lucida Sans"/>
                <a:cs typeface="Lucida Sans"/>
              </a:rPr>
              <a:t> </a:t>
            </a:r>
            <a:r>
              <a:rPr dirty="0" sz="1200" spc="-40" b="1">
                <a:latin typeface="Lucida Sans"/>
                <a:cs typeface="Lucida Sans"/>
              </a:rPr>
              <a:t>Raniero</a:t>
            </a:r>
            <a:r>
              <a:rPr dirty="0" sz="1200" spc="-105" b="1">
                <a:latin typeface="Lucida Sans"/>
                <a:cs typeface="Lucida Sans"/>
              </a:rPr>
              <a:t> </a:t>
            </a:r>
            <a:r>
              <a:rPr dirty="0" sz="1200" spc="-40" b="1">
                <a:latin typeface="Lucida Sans"/>
                <a:cs typeface="Lucida Sans"/>
              </a:rPr>
              <a:t>Ranieri  </a:t>
            </a:r>
            <a:r>
              <a:rPr dirty="0" sz="1200" spc="-20" b="1">
                <a:latin typeface="Lucida Sans"/>
                <a:cs typeface="Lucida Sans"/>
              </a:rPr>
              <a:t>Dott. </a:t>
            </a:r>
            <a:r>
              <a:rPr dirty="0" sz="1200" spc="10" b="1">
                <a:latin typeface="Lucida Sans"/>
                <a:cs typeface="Lucida Sans"/>
              </a:rPr>
              <a:t>Geol. </a:t>
            </a:r>
            <a:r>
              <a:rPr dirty="0" sz="1200" spc="-45" b="1">
                <a:latin typeface="Lucida Sans"/>
                <a:cs typeface="Lucida Sans"/>
              </a:rPr>
              <a:t>Cesare </a:t>
            </a:r>
            <a:r>
              <a:rPr dirty="0" sz="1200" spc="-20" b="1">
                <a:latin typeface="Lucida Sans"/>
                <a:cs typeface="Lucida Sans"/>
              </a:rPr>
              <a:t>Bagolini  </a:t>
            </a:r>
            <a:r>
              <a:rPr dirty="0" sz="1200" spc="-35" b="1">
                <a:solidFill>
                  <a:srgbClr val="FF0000"/>
                </a:solidFill>
                <a:latin typeface="Lucida Sans"/>
                <a:cs typeface="Lucida Sans"/>
              </a:rPr>
              <a:t>COPRAT</a:t>
            </a:r>
            <a:r>
              <a:rPr dirty="0" sz="1200" spc="-35" b="1">
                <a:latin typeface="Lucida Sans"/>
                <a:cs typeface="Lucida Sans"/>
              </a:rPr>
              <a:t>: </a:t>
            </a:r>
            <a:r>
              <a:rPr dirty="0" sz="1200" spc="-25" b="1">
                <a:latin typeface="Lucida Sans"/>
                <a:cs typeface="Lucida Sans"/>
              </a:rPr>
              <a:t>Arch. Marco</a:t>
            </a:r>
            <a:r>
              <a:rPr dirty="0" sz="1200" spc="-270" b="1">
                <a:latin typeface="Lucida Sans"/>
                <a:cs typeface="Lucida Sans"/>
              </a:rPr>
              <a:t> </a:t>
            </a:r>
            <a:r>
              <a:rPr dirty="0" sz="1200" spc="-40" b="1">
                <a:latin typeface="Lucida Sans"/>
                <a:cs typeface="Lucida Sans"/>
              </a:rPr>
              <a:t>Caprini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927" y="2992373"/>
            <a:ext cx="1025969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40">
                <a:latin typeface="Lucida Sans"/>
                <a:cs typeface="Lucida Sans"/>
              </a:rPr>
              <a:t>Piano </a:t>
            </a:r>
            <a:r>
              <a:rPr dirty="0" sz="1600" spc="-50">
                <a:latin typeface="Lucida Sans"/>
                <a:cs typeface="Lucida Sans"/>
              </a:rPr>
              <a:t>Nazionale </a:t>
            </a:r>
            <a:r>
              <a:rPr dirty="0" sz="1600" spc="-30">
                <a:latin typeface="Lucida Sans"/>
                <a:cs typeface="Lucida Sans"/>
              </a:rPr>
              <a:t>di </a:t>
            </a:r>
            <a:r>
              <a:rPr dirty="0" sz="1600" spc="-55">
                <a:latin typeface="Lucida Sans"/>
                <a:cs typeface="Lucida Sans"/>
              </a:rPr>
              <a:t>Ripresa </a:t>
            </a:r>
            <a:r>
              <a:rPr dirty="0" sz="1600" spc="20">
                <a:latin typeface="Lucida Sans"/>
                <a:cs typeface="Lucida Sans"/>
              </a:rPr>
              <a:t>e </a:t>
            </a:r>
            <a:r>
              <a:rPr dirty="0" sz="1600" spc="-70">
                <a:latin typeface="Lucida Sans"/>
                <a:cs typeface="Lucida Sans"/>
              </a:rPr>
              <a:t>Resilienza </a:t>
            </a:r>
            <a:r>
              <a:rPr dirty="0" sz="1600" spc="-10">
                <a:latin typeface="Lucida Sans"/>
                <a:cs typeface="Lucida Sans"/>
              </a:rPr>
              <a:t>- </a:t>
            </a:r>
            <a:r>
              <a:rPr dirty="0" sz="1600" spc="-50">
                <a:latin typeface="Lucida Sans"/>
                <a:cs typeface="Lucida Sans"/>
              </a:rPr>
              <a:t>Missione </a:t>
            </a:r>
            <a:r>
              <a:rPr dirty="0" sz="1600" spc="-90">
                <a:latin typeface="Lucida Sans"/>
                <a:cs typeface="Lucida Sans"/>
              </a:rPr>
              <a:t>4 </a:t>
            </a:r>
            <a:r>
              <a:rPr dirty="0" sz="1600" spc="-165">
                <a:latin typeface="Lucida Sans"/>
                <a:cs typeface="Lucida Sans"/>
              </a:rPr>
              <a:t>– </a:t>
            </a:r>
            <a:r>
              <a:rPr dirty="0" sz="1600" spc="-75">
                <a:latin typeface="Lucida Sans"/>
                <a:cs typeface="Lucida Sans"/>
              </a:rPr>
              <a:t>Istruzione </a:t>
            </a:r>
            <a:r>
              <a:rPr dirty="0" sz="1600" spc="20">
                <a:latin typeface="Lucida Sans"/>
                <a:cs typeface="Lucida Sans"/>
              </a:rPr>
              <a:t>e </a:t>
            </a:r>
            <a:r>
              <a:rPr dirty="0" sz="1600" spc="-45">
                <a:latin typeface="Lucida Sans"/>
                <a:cs typeface="Lucida Sans"/>
              </a:rPr>
              <a:t>Ricerca </a:t>
            </a:r>
            <a:r>
              <a:rPr dirty="0" sz="1600" spc="-165">
                <a:latin typeface="Lucida Sans"/>
                <a:cs typeface="Lucida Sans"/>
              </a:rPr>
              <a:t>– </a:t>
            </a:r>
            <a:r>
              <a:rPr dirty="0" sz="1600" spc="-30">
                <a:latin typeface="Lucida Sans"/>
                <a:cs typeface="Lucida Sans"/>
              </a:rPr>
              <a:t>Componente </a:t>
            </a:r>
            <a:r>
              <a:rPr dirty="0" sz="1600" spc="-90">
                <a:latin typeface="Lucida Sans"/>
                <a:cs typeface="Lucida Sans"/>
              </a:rPr>
              <a:t>1 </a:t>
            </a:r>
            <a:r>
              <a:rPr dirty="0" sz="1600" spc="-165">
                <a:latin typeface="Lucida Sans"/>
                <a:cs typeface="Lucida Sans"/>
              </a:rPr>
              <a:t>– </a:t>
            </a:r>
            <a:r>
              <a:rPr dirty="0" sz="1600" spc="-65">
                <a:latin typeface="Lucida Sans"/>
                <a:cs typeface="Lucida Sans"/>
              </a:rPr>
              <a:t>Potenziamento  </a:t>
            </a:r>
            <a:r>
              <a:rPr dirty="0" sz="1600" spc="-70">
                <a:latin typeface="Lucida Sans"/>
                <a:cs typeface="Lucida Sans"/>
              </a:rPr>
              <a:t>dell’offerta</a:t>
            </a:r>
            <a:r>
              <a:rPr dirty="0" sz="1600" spc="-110">
                <a:latin typeface="Lucida Sans"/>
                <a:cs typeface="Lucida Sans"/>
              </a:rPr>
              <a:t> </a:t>
            </a:r>
            <a:r>
              <a:rPr dirty="0" sz="1600" spc="-15">
                <a:latin typeface="Lucida Sans"/>
                <a:cs typeface="Lucida Sans"/>
              </a:rPr>
              <a:t>dei</a:t>
            </a:r>
            <a:r>
              <a:rPr dirty="0" sz="1600" spc="-85">
                <a:latin typeface="Lucida Sans"/>
                <a:cs typeface="Lucida Sans"/>
              </a:rPr>
              <a:t> </a:t>
            </a:r>
            <a:r>
              <a:rPr dirty="0" sz="1600" spc="-80">
                <a:latin typeface="Lucida Sans"/>
                <a:cs typeface="Lucida Sans"/>
              </a:rPr>
              <a:t>servizi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30">
                <a:latin typeface="Lucida Sans"/>
                <a:cs typeface="Lucida Sans"/>
              </a:rPr>
              <a:t>di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75">
                <a:latin typeface="Lucida Sans"/>
                <a:cs typeface="Lucida Sans"/>
              </a:rPr>
              <a:t>istruzione:</a:t>
            </a:r>
            <a:r>
              <a:rPr dirty="0" sz="1600" spc="-90">
                <a:latin typeface="Lucida Sans"/>
                <a:cs typeface="Lucida Sans"/>
              </a:rPr>
              <a:t> </a:t>
            </a:r>
            <a:r>
              <a:rPr dirty="0" sz="1600" spc="-30">
                <a:latin typeface="Lucida Sans"/>
                <a:cs typeface="Lucida Sans"/>
              </a:rPr>
              <a:t>dagli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70">
                <a:latin typeface="Lucida Sans"/>
                <a:cs typeface="Lucida Sans"/>
              </a:rPr>
              <a:t>asili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40">
                <a:latin typeface="Lucida Sans"/>
                <a:cs typeface="Lucida Sans"/>
              </a:rPr>
              <a:t>nido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35">
                <a:latin typeface="Lucida Sans"/>
                <a:cs typeface="Lucida Sans"/>
              </a:rPr>
              <a:t>alle</a:t>
            </a:r>
            <a:r>
              <a:rPr dirty="0" sz="1600" spc="-114">
                <a:latin typeface="Lucida Sans"/>
                <a:cs typeface="Lucida Sans"/>
              </a:rPr>
              <a:t> </a:t>
            </a:r>
            <a:r>
              <a:rPr dirty="0" sz="1600" spc="-65">
                <a:latin typeface="Lucida Sans"/>
                <a:cs typeface="Lucida Sans"/>
              </a:rPr>
              <a:t>università</a:t>
            </a:r>
            <a:r>
              <a:rPr dirty="0" sz="1600" spc="-55">
                <a:latin typeface="Lucida Sans"/>
                <a:cs typeface="Lucida Sans"/>
              </a:rPr>
              <a:t> </a:t>
            </a:r>
            <a:r>
              <a:rPr dirty="0" sz="1600" spc="-165">
                <a:latin typeface="Lucida Sans"/>
                <a:cs typeface="Lucida Sans"/>
              </a:rPr>
              <a:t>–</a:t>
            </a:r>
            <a:r>
              <a:rPr dirty="0" sz="1600" spc="-110">
                <a:latin typeface="Lucida Sans"/>
                <a:cs typeface="Lucida Sans"/>
              </a:rPr>
              <a:t> </a:t>
            </a:r>
            <a:r>
              <a:rPr dirty="0" sz="1600" spc="-60">
                <a:latin typeface="Lucida Sans"/>
                <a:cs typeface="Lucida Sans"/>
              </a:rPr>
              <a:t>Investimento</a:t>
            </a:r>
            <a:r>
              <a:rPr dirty="0" sz="1600" spc="-70">
                <a:latin typeface="Lucida Sans"/>
                <a:cs typeface="Lucida Sans"/>
              </a:rPr>
              <a:t> </a:t>
            </a:r>
            <a:r>
              <a:rPr dirty="0" sz="1600" spc="-95">
                <a:latin typeface="Lucida Sans"/>
                <a:cs typeface="Lucida Sans"/>
              </a:rPr>
              <a:t>1.1</a:t>
            </a:r>
            <a:r>
              <a:rPr dirty="0" sz="1600" spc="-120">
                <a:latin typeface="Lucida Sans"/>
                <a:cs typeface="Lucida Sans"/>
              </a:rPr>
              <a:t> </a:t>
            </a:r>
            <a:r>
              <a:rPr dirty="0" sz="1600" spc="-40">
                <a:latin typeface="Lucida Sans"/>
                <a:cs typeface="Lucida Sans"/>
              </a:rPr>
              <a:t>Piano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20">
                <a:latin typeface="Lucida Sans"/>
                <a:cs typeface="Lucida Sans"/>
              </a:rPr>
              <a:t>per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70">
                <a:latin typeface="Lucida Sans"/>
                <a:cs typeface="Lucida Sans"/>
              </a:rPr>
              <a:t>asili</a:t>
            </a:r>
            <a:r>
              <a:rPr dirty="0" sz="1600" spc="-105">
                <a:latin typeface="Lucida Sans"/>
                <a:cs typeface="Lucida Sans"/>
              </a:rPr>
              <a:t> </a:t>
            </a:r>
            <a:r>
              <a:rPr dirty="0" sz="1600" spc="-35">
                <a:latin typeface="Lucida Sans"/>
                <a:cs typeface="Lucida Sans"/>
              </a:rPr>
              <a:t>nido</a:t>
            </a:r>
            <a:r>
              <a:rPr dirty="0" sz="1600" spc="-85">
                <a:latin typeface="Lucida Sans"/>
                <a:cs typeface="Lucida Sans"/>
              </a:rPr>
              <a:t> </a:t>
            </a:r>
            <a:r>
              <a:rPr dirty="0" sz="1600" spc="20">
                <a:latin typeface="Lucida Sans"/>
                <a:cs typeface="Lucida Sans"/>
              </a:rPr>
              <a:t>e</a:t>
            </a:r>
            <a:r>
              <a:rPr dirty="0" sz="1600" spc="-105">
                <a:latin typeface="Lucida Sans"/>
                <a:cs typeface="Lucida Sans"/>
              </a:rPr>
              <a:t> </a:t>
            </a:r>
            <a:r>
              <a:rPr dirty="0" sz="1600" spc="-45">
                <a:latin typeface="Lucida Sans"/>
                <a:cs typeface="Lucida Sans"/>
              </a:rPr>
              <a:t>scuole  </a:t>
            </a:r>
            <a:r>
              <a:rPr dirty="0" sz="1600" spc="-75">
                <a:latin typeface="Lucida Sans"/>
                <a:cs typeface="Lucida Sans"/>
              </a:rPr>
              <a:t>dell’infanzia</a:t>
            </a:r>
            <a:r>
              <a:rPr dirty="0" sz="1600" spc="-110">
                <a:latin typeface="Lucida Sans"/>
                <a:cs typeface="Lucida Sans"/>
              </a:rPr>
              <a:t> </a:t>
            </a:r>
            <a:r>
              <a:rPr dirty="0" sz="1600" spc="20">
                <a:latin typeface="Lucida Sans"/>
                <a:cs typeface="Lucida Sans"/>
              </a:rPr>
              <a:t>e</a:t>
            </a:r>
            <a:r>
              <a:rPr dirty="0" sz="1600" spc="-110">
                <a:latin typeface="Lucida Sans"/>
                <a:cs typeface="Lucida Sans"/>
              </a:rPr>
              <a:t> </a:t>
            </a:r>
            <a:r>
              <a:rPr dirty="0" sz="1600" spc="-80">
                <a:latin typeface="Lucida Sans"/>
                <a:cs typeface="Lucida Sans"/>
              </a:rPr>
              <a:t>servizi</a:t>
            </a:r>
            <a:r>
              <a:rPr dirty="0" sz="1600" spc="-85">
                <a:latin typeface="Lucida Sans"/>
                <a:cs typeface="Lucida Sans"/>
              </a:rPr>
              <a:t> </a:t>
            </a:r>
            <a:r>
              <a:rPr dirty="0" sz="1600" spc="-30">
                <a:latin typeface="Lucida Sans"/>
                <a:cs typeface="Lucida Sans"/>
              </a:rPr>
              <a:t>di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45">
                <a:latin typeface="Lucida Sans"/>
                <a:cs typeface="Lucida Sans"/>
              </a:rPr>
              <a:t>educazione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20">
                <a:latin typeface="Lucida Sans"/>
                <a:cs typeface="Lucida Sans"/>
              </a:rPr>
              <a:t>e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60">
                <a:latin typeface="Lucida Sans"/>
                <a:cs typeface="Lucida Sans"/>
              </a:rPr>
              <a:t>cura</a:t>
            </a:r>
            <a:r>
              <a:rPr dirty="0" sz="1600" spc="-105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per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50">
                <a:latin typeface="Lucida Sans"/>
                <a:cs typeface="Lucida Sans"/>
              </a:rPr>
              <a:t>la</a:t>
            </a:r>
            <a:r>
              <a:rPr dirty="0" sz="1600" spc="-120">
                <a:latin typeface="Lucida Sans"/>
                <a:cs typeface="Lucida Sans"/>
              </a:rPr>
              <a:t> </a:t>
            </a:r>
            <a:r>
              <a:rPr dirty="0" sz="1600" spc="-55">
                <a:latin typeface="Lucida Sans"/>
                <a:cs typeface="Lucida Sans"/>
              </a:rPr>
              <a:t>prima</a:t>
            </a:r>
            <a:r>
              <a:rPr dirty="0" sz="1600" spc="-85">
                <a:latin typeface="Lucida Sans"/>
                <a:cs typeface="Lucida Sans"/>
              </a:rPr>
              <a:t> infanzia</a:t>
            </a:r>
            <a:r>
              <a:rPr dirty="0" sz="1600" spc="-105">
                <a:latin typeface="Lucida Sans"/>
                <a:cs typeface="Lucida Sans"/>
              </a:rPr>
              <a:t> </a:t>
            </a:r>
            <a:r>
              <a:rPr dirty="0" sz="1600" spc="-15">
                <a:latin typeface="Lucida Sans"/>
                <a:cs typeface="Lucida Sans"/>
              </a:rPr>
              <a:t>del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30">
                <a:latin typeface="Lucida Sans"/>
                <a:cs typeface="Lucida Sans"/>
              </a:rPr>
              <a:t>PNRR,</a:t>
            </a:r>
            <a:r>
              <a:rPr dirty="0" sz="1600" spc="-140">
                <a:latin typeface="Lucida Sans"/>
                <a:cs typeface="Lucida Sans"/>
              </a:rPr>
              <a:t> </a:t>
            </a:r>
            <a:r>
              <a:rPr dirty="0" sz="1600" spc="-80">
                <a:latin typeface="Lucida Sans"/>
                <a:cs typeface="Lucida Sans"/>
              </a:rPr>
              <a:t>finanziato</a:t>
            </a:r>
            <a:r>
              <a:rPr dirty="0" sz="1600" spc="-90">
                <a:latin typeface="Lucida Sans"/>
                <a:cs typeface="Lucida Sans"/>
              </a:rPr>
              <a:t> </a:t>
            </a:r>
            <a:r>
              <a:rPr dirty="0" sz="1600" spc="-45">
                <a:latin typeface="Lucida Sans"/>
                <a:cs typeface="Lucida Sans"/>
              </a:rPr>
              <a:t>dall’Unione</a:t>
            </a:r>
            <a:r>
              <a:rPr dirty="0" sz="1600" spc="-110">
                <a:latin typeface="Lucida Sans"/>
                <a:cs typeface="Lucida Sans"/>
              </a:rPr>
              <a:t> </a:t>
            </a:r>
            <a:r>
              <a:rPr dirty="0" sz="1600" spc="-20">
                <a:latin typeface="Lucida Sans"/>
                <a:cs typeface="Lucida Sans"/>
              </a:rPr>
              <a:t>Europea</a:t>
            </a:r>
            <a:r>
              <a:rPr dirty="0" sz="1600" spc="-65">
                <a:latin typeface="Lucida Sans"/>
                <a:cs typeface="Lucida Sans"/>
              </a:rPr>
              <a:t> </a:t>
            </a:r>
            <a:r>
              <a:rPr dirty="0" sz="1600" spc="-165">
                <a:latin typeface="Lucida Sans"/>
                <a:cs typeface="Lucida Sans"/>
              </a:rPr>
              <a:t>–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65">
                <a:latin typeface="Lucida Sans"/>
                <a:cs typeface="Lucida Sans"/>
              </a:rPr>
              <a:t>Next  </a:t>
            </a:r>
            <a:r>
              <a:rPr dirty="0" sz="1600" spc="-35">
                <a:latin typeface="Lucida Sans"/>
                <a:cs typeface="Lucida Sans"/>
              </a:rPr>
              <a:t>Generation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50">
                <a:latin typeface="Lucida Sans"/>
                <a:cs typeface="Lucida Sans"/>
              </a:rPr>
              <a:t>EU</a:t>
            </a:r>
            <a:endParaRPr sz="16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156716"/>
            <a:ext cx="5591556" cy="5497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ctr" marL="83820">
              <a:lnSpc>
                <a:spcPct val="100000"/>
              </a:lnSpc>
              <a:spcBef>
                <a:spcPts val="560"/>
              </a:spcBef>
            </a:pPr>
            <a:r>
              <a:rPr dirty="0" spc="-25"/>
              <a:t>Inquadramento</a:t>
            </a:r>
            <a:r>
              <a:rPr dirty="0" spc="-140"/>
              <a:t> </a:t>
            </a:r>
            <a:r>
              <a:rPr dirty="0" spc="-30"/>
              <a:t>Urbanistico</a:t>
            </a:r>
          </a:p>
          <a:p>
            <a:pPr algn="ctr" marL="85725">
              <a:lnSpc>
                <a:spcPct val="100000"/>
              </a:lnSpc>
              <a:spcBef>
                <a:spcPts val="320"/>
              </a:spcBef>
            </a:pPr>
            <a:r>
              <a:rPr dirty="0" sz="1400" spc="65" i="1">
                <a:latin typeface="Calibri"/>
                <a:cs typeface="Calibri"/>
              </a:rPr>
              <a:t>Fotopiano </a:t>
            </a:r>
            <a:r>
              <a:rPr dirty="0" sz="1400" spc="100" i="1">
                <a:latin typeface="Calibri"/>
                <a:cs typeface="Calibri"/>
              </a:rPr>
              <a:t>e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spc="55" i="1">
                <a:latin typeface="Calibri"/>
                <a:cs typeface="Calibri"/>
              </a:rPr>
              <a:t>PGT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660" y="4430267"/>
            <a:ext cx="683260" cy="3384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5" rIns="0" bIns="0" rtlCol="0" vert="horz">
            <a:spAutoFit/>
          </a:bodyPr>
          <a:lstStyle/>
          <a:p>
            <a:pPr marL="93345" marR="85725" indent="135255">
              <a:lnSpc>
                <a:spcPct val="100000"/>
              </a:lnSpc>
              <a:spcBef>
                <a:spcPts val="335"/>
              </a:spcBef>
            </a:pPr>
            <a:r>
              <a:rPr dirty="0" sz="800" spc="-30" b="1">
                <a:latin typeface="Gill Sans MT"/>
                <a:cs typeface="Gill Sans MT"/>
              </a:rPr>
              <a:t>Area  </a:t>
            </a:r>
            <a:r>
              <a:rPr dirty="0" sz="800" spc="10" b="1">
                <a:latin typeface="Gill Sans MT"/>
                <a:cs typeface="Gill Sans MT"/>
              </a:rPr>
              <a:t>e</a:t>
            </a:r>
            <a:r>
              <a:rPr dirty="0" sz="800" spc="30" b="1">
                <a:latin typeface="Gill Sans MT"/>
                <a:cs typeface="Gill Sans MT"/>
              </a:rPr>
              <a:t>d</a:t>
            </a:r>
            <a:r>
              <a:rPr dirty="0" sz="800" b="1">
                <a:latin typeface="Gill Sans MT"/>
                <a:cs typeface="Gill Sans MT"/>
              </a:rPr>
              <a:t>i</a:t>
            </a:r>
            <a:r>
              <a:rPr dirty="0" sz="800" spc="5" b="1">
                <a:latin typeface="Gill Sans MT"/>
                <a:cs typeface="Gill Sans MT"/>
              </a:rPr>
              <a:t>f</a:t>
            </a:r>
            <a:r>
              <a:rPr dirty="0" sz="800" spc="-10" b="1">
                <a:latin typeface="Gill Sans MT"/>
                <a:cs typeface="Gill Sans MT"/>
              </a:rPr>
              <a:t>i</a:t>
            </a:r>
            <a:r>
              <a:rPr dirty="0" sz="800" spc="-10" b="1">
                <a:latin typeface="Gill Sans MT"/>
                <a:cs typeface="Gill Sans MT"/>
              </a:rPr>
              <a:t>c</a:t>
            </a:r>
            <a:r>
              <a:rPr dirty="0" sz="800" spc="25" b="1">
                <a:latin typeface="Gill Sans MT"/>
                <a:cs typeface="Gill Sans MT"/>
              </a:rPr>
              <a:t>a</a:t>
            </a:r>
            <a:r>
              <a:rPr dirty="0" sz="800" spc="35" b="1">
                <a:latin typeface="Gill Sans MT"/>
                <a:cs typeface="Gill Sans MT"/>
              </a:rPr>
              <a:t>b</a:t>
            </a:r>
            <a:r>
              <a:rPr dirty="0" sz="800" b="1">
                <a:latin typeface="Gill Sans MT"/>
                <a:cs typeface="Gill Sans MT"/>
              </a:rPr>
              <a:t>ile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6935" y="4169664"/>
            <a:ext cx="76200" cy="231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63267" y="3459479"/>
            <a:ext cx="477520" cy="3384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5" rIns="0" bIns="0" rtlCol="0" vert="horz">
            <a:spAutoFit/>
          </a:bodyPr>
          <a:lstStyle/>
          <a:p>
            <a:pPr marL="103505" marR="96520" indent="22860">
              <a:lnSpc>
                <a:spcPct val="100000"/>
              </a:lnSpc>
              <a:spcBef>
                <a:spcPts val="335"/>
              </a:spcBef>
            </a:pPr>
            <a:r>
              <a:rPr dirty="0" sz="800" spc="-30" b="1">
                <a:latin typeface="Gill Sans MT"/>
                <a:cs typeface="Gill Sans MT"/>
              </a:rPr>
              <a:t>Area  </a:t>
            </a:r>
            <a:r>
              <a:rPr dirty="0" sz="800" spc="-5" b="1">
                <a:latin typeface="Gill Sans MT"/>
                <a:cs typeface="Gill Sans MT"/>
              </a:rPr>
              <a:t>v</a:t>
            </a:r>
            <a:r>
              <a:rPr dirty="0" sz="800" spc="10" b="1">
                <a:latin typeface="Gill Sans MT"/>
                <a:cs typeface="Gill Sans MT"/>
              </a:rPr>
              <a:t>e</a:t>
            </a:r>
            <a:r>
              <a:rPr dirty="0" sz="800" spc="-75" b="1">
                <a:latin typeface="Gill Sans MT"/>
                <a:cs typeface="Gill Sans MT"/>
              </a:rPr>
              <a:t>r</a:t>
            </a:r>
            <a:r>
              <a:rPr dirty="0" sz="800" spc="30" b="1">
                <a:latin typeface="Gill Sans MT"/>
                <a:cs typeface="Gill Sans MT"/>
              </a:rPr>
              <a:t>d</a:t>
            </a:r>
            <a:r>
              <a:rPr dirty="0" sz="800" spc="20" b="1"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4836" y="3825113"/>
            <a:ext cx="217043" cy="193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55264" y="3340608"/>
            <a:ext cx="477520" cy="3403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180" rIns="0" bIns="0" rtlCol="0" vert="horz">
            <a:spAutoFit/>
          </a:bodyPr>
          <a:lstStyle/>
          <a:p>
            <a:pPr marL="93345" marR="84455" indent="33020">
              <a:lnSpc>
                <a:spcPct val="100000"/>
              </a:lnSpc>
              <a:spcBef>
                <a:spcPts val="340"/>
              </a:spcBef>
            </a:pPr>
            <a:r>
              <a:rPr dirty="0" sz="800" spc="-30" b="1">
                <a:latin typeface="Gill Sans MT"/>
                <a:cs typeface="Gill Sans MT"/>
              </a:rPr>
              <a:t>Area  </a:t>
            </a:r>
            <a:r>
              <a:rPr dirty="0" sz="800" spc="65" b="1">
                <a:latin typeface="Gill Sans MT"/>
                <a:cs typeface="Gill Sans MT"/>
              </a:rPr>
              <a:t>g</a:t>
            </a:r>
            <a:r>
              <a:rPr dirty="0" sz="800" spc="-5" b="1">
                <a:latin typeface="Gill Sans MT"/>
                <a:cs typeface="Gill Sans MT"/>
              </a:rPr>
              <a:t>io</a:t>
            </a:r>
            <a:r>
              <a:rPr dirty="0" sz="800" b="1">
                <a:latin typeface="Gill Sans MT"/>
                <a:cs typeface="Gill Sans MT"/>
              </a:rPr>
              <a:t>c</a:t>
            </a:r>
            <a:r>
              <a:rPr dirty="0" sz="800" b="1">
                <a:latin typeface="Gill Sans MT"/>
                <a:cs typeface="Gill Sans MT"/>
              </a:rPr>
              <a:t>hi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1151" y="3694684"/>
            <a:ext cx="239268" cy="133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8671" y="1156716"/>
            <a:ext cx="3468623" cy="1766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756647" y="1156716"/>
            <a:ext cx="1373124" cy="877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34100" y="3022092"/>
            <a:ext cx="3473196" cy="1766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6000" y="4888991"/>
            <a:ext cx="3511296" cy="1764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756647" y="3022092"/>
            <a:ext cx="1362724" cy="75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56647" y="4939284"/>
            <a:ext cx="1325774" cy="12125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06461" y="1777745"/>
            <a:ext cx="525780" cy="525780"/>
          </a:xfrm>
          <a:custGeom>
            <a:avLst/>
            <a:gdLst/>
            <a:ahLst/>
            <a:cxnLst/>
            <a:rect l="l" t="t" r="r" b="b"/>
            <a:pathLst>
              <a:path w="525779" h="525780">
                <a:moveTo>
                  <a:pt x="0" y="262889"/>
                </a:moveTo>
                <a:lnTo>
                  <a:pt x="4236" y="215642"/>
                </a:lnTo>
                <a:lnTo>
                  <a:pt x="16450" y="171170"/>
                </a:lnTo>
                <a:lnTo>
                  <a:pt x="35898" y="130217"/>
                </a:lnTo>
                <a:lnTo>
                  <a:pt x="61838" y="93525"/>
                </a:lnTo>
                <a:lnTo>
                  <a:pt x="93525" y="61838"/>
                </a:lnTo>
                <a:lnTo>
                  <a:pt x="130217" y="35898"/>
                </a:lnTo>
                <a:lnTo>
                  <a:pt x="171170" y="16450"/>
                </a:lnTo>
                <a:lnTo>
                  <a:pt x="215642" y="4236"/>
                </a:lnTo>
                <a:lnTo>
                  <a:pt x="262890" y="0"/>
                </a:lnTo>
                <a:lnTo>
                  <a:pt x="310137" y="4236"/>
                </a:lnTo>
                <a:lnTo>
                  <a:pt x="354609" y="16450"/>
                </a:lnTo>
                <a:lnTo>
                  <a:pt x="395562" y="35898"/>
                </a:lnTo>
                <a:lnTo>
                  <a:pt x="432254" y="61838"/>
                </a:lnTo>
                <a:lnTo>
                  <a:pt x="463941" y="93525"/>
                </a:lnTo>
                <a:lnTo>
                  <a:pt x="489881" y="130217"/>
                </a:lnTo>
                <a:lnTo>
                  <a:pt x="509329" y="171170"/>
                </a:lnTo>
                <a:lnTo>
                  <a:pt x="521543" y="215642"/>
                </a:lnTo>
                <a:lnTo>
                  <a:pt x="525780" y="262889"/>
                </a:lnTo>
                <a:lnTo>
                  <a:pt x="521543" y="310137"/>
                </a:lnTo>
                <a:lnTo>
                  <a:pt x="509329" y="354609"/>
                </a:lnTo>
                <a:lnTo>
                  <a:pt x="489881" y="395562"/>
                </a:lnTo>
                <a:lnTo>
                  <a:pt x="463941" y="432254"/>
                </a:lnTo>
                <a:lnTo>
                  <a:pt x="432254" y="463941"/>
                </a:lnTo>
                <a:lnTo>
                  <a:pt x="395562" y="489881"/>
                </a:lnTo>
                <a:lnTo>
                  <a:pt x="354609" y="509329"/>
                </a:lnTo>
                <a:lnTo>
                  <a:pt x="310137" y="521543"/>
                </a:lnTo>
                <a:lnTo>
                  <a:pt x="262890" y="525779"/>
                </a:lnTo>
                <a:lnTo>
                  <a:pt x="215642" y="521543"/>
                </a:lnTo>
                <a:lnTo>
                  <a:pt x="171170" y="509329"/>
                </a:lnTo>
                <a:lnTo>
                  <a:pt x="130217" y="489881"/>
                </a:lnTo>
                <a:lnTo>
                  <a:pt x="93525" y="463941"/>
                </a:lnTo>
                <a:lnTo>
                  <a:pt x="61838" y="432254"/>
                </a:lnTo>
                <a:lnTo>
                  <a:pt x="35898" y="395562"/>
                </a:lnTo>
                <a:lnTo>
                  <a:pt x="16450" y="354609"/>
                </a:lnTo>
                <a:lnTo>
                  <a:pt x="4236" y="310137"/>
                </a:lnTo>
                <a:lnTo>
                  <a:pt x="0" y="262889"/>
                </a:lnTo>
                <a:close/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9321" y="3743705"/>
            <a:ext cx="525780" cy="525780"/>
          </a:xfrm>
          <a:custGeom>
            <a:avLst/>
            <a:gdLst/>
            <a:ahLst/>
            <a:cxnLst/>
            <a:rect l="l" t="t" r="r" b="b"/>
            <a:pathLst>
              <a:path w="525779" h="525779">
                <a:moveTo>
                  <a:pt x="0" y="262890"/>
                </a:moveTo>
                <a:lnTo>
                  <a:pt x="4236" y="215642"/>
                </a:lnTo>
                <a:lnTo>
                  <a:pt x="16450" y="171170"/>
                </a:lnTo>
                <a:lnTo>
                  <a:pt x="35898" y="130217"/>
                </a:lnTo>
                <a:lnTo>
                  <a:pt x="61838" y="93525"/>
                </a:lnTo>
                <a:lnTo>
                  <a:pt x="93525" y="61838"/>
                </a:lnTo>
                <a:lnTo>
                  <a:pt x="130217" y="35898"/>
                </a:lnTo>
                <a:lnTo>
                  <a:pt x="171170" y="16450"/>
                </a:lnTo>
                <a:lnTo>
                  <a:pt x="215642" y="4236"/>
                </a:lnTo>
                <a:lnTo>
                  <a:pt x="262889" y="0"/>
                </a:lnTo>
                <a:lnTo>
                  <a:pt x="310137" y="4236"/>
                </a:lnTo>
                <a:lnTo>
                  <a:pt x="354609" y="16450"/>
                </a:lnTo>
                <a:lnTo>
                  <a:pt x="395562" y="35898"/>
                </a:lnTo>
                <a:lnTo>
                  <a:pt x="432254" y="61838"/>
                </a:lnTo>
                <a:lnTo>
                  <a:pt x="463941" y="93525"/>
                </a:lnTo>
                <a:lnTo>
                  <a:pt x="489881" y="130217"/>
                </a:lnTo>
                <a:lnTo>
                  <a:pt x="509329" y="171170"/>
                </a:lnTo>
                <a:lnTo>
                  <a:pt x="521543" y="215642"/>
                </a:lnTo>
                <a:lnTo>
                  <a:pt x="525779" y="262890"/>
                </a:lnTo>
                <a:lnTo>
                  <a:pt x="521543" y="310137"/>
                </a:lnTo>
                <a:lnTo>
                  <a:pt x="509329" y="354609"/>
                </a:lnTo>
                <a:lnTo>
                  <a:pt x="489881" y="395562"/>
                </a:lnTo>
                <a:lnTo>
                  <a:pt x="463941" y="432254"/>
                </a:lnTo>
                <a:lnTo>
                  <a:pt x="432254" y="463941"/>
                </a:lnTo>
                <a:lnTo>
                  <a:pt x="395562" y="489881"/>
                </a:lnTo>
                <a:lnTo>
                  <a:pt x="354609" y="509329"/>
                </a:lnTo>
                <a:lnTo>
                  <a:pt x="310137" y="521543"/>
                </a:lnTo>
                <a:lnTo>
                  <a:pt x="262889" y="525780"/>
                </a:lnTo>
                <a:lnTo>
                  <a:pt x="215642" y="521543"/>
                </a:lnTo>
                <a:lnTo>
                  <a:pt x="171170" y="509329"/>
                </a:lnTo>
                <a:lnTo>
                  <a:pt x="130217" y="489881"/>
                </a:lnTo>
                <a:lnTo>
                  <a:pt x="93525" y="463941"/>
                </a:lnTo>
                <a:lnTo>
                  <a:pt x="61838" y="432254"/>
                </a:lnTo>
                <a:lnTo>
                  <a:pt x="35898" y="395562"/>
                </a:lnTo>
                <a:lnTo>
                  <a:pt x="16450" y="354609"/>
                </a:lnTo>
                <a:lnTo>
                  <a:pt x="4236" y="310137"/>
                </a:lnTo>
                <a:lnTo>
                  <a:pt x="0" y="262890"/>
                </a:lnTo>
                <a:close/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06461" y="5596890"/>
            <a:ext cx="525780" cy="525780"/>
          </a:xfrm>
          <a:custGeom>
            <a:avLst/>
            <a:gdLst/>
            <a:ahLst/>
            <a:cxnLst/>
            <a:rect l="l" t="t" r="r" b="b"/>
            <a:pathLst>
              <a:path w="525779" h="525779">
                <a:moveTo>
                  <a:pt x="0" y="262890"/>
                </a:moveTo>
                <a:lnTo>
                  <a:pt x="4236" y="215636"/>
                </a:lnTo>
                <a:lnTo>
                  <a:pt x="16450" y="171160"/>
                </a:lnTo>
                <a:lnTo>
                  <a:pt x="35898" y="130206"/>
                </a:lnTo>
                <a:lnTo>
                  <a:pt x="61838" y="93514"/>
                </a:lnTo>
                <a:lnTo>
                  <a:pt x="93525" y="61829"/>
                </a:lnTo>
                <a:lnTo>
                  <a:pt x="130217" y="35893"/>
                </a:lnTo>
                <a:lnTo>
                  <a:pt x="171170" y="16447"/>
                </a:lnTo>
                <a:lnTo>
                  <a:pt x="215642" y="4235"/>
                </a:lnTo>
                <a:lnTo>
                  <a:pt x="262890" y="0"/>
                </a:lnTo>
                <a:lnTo>
                  <a:pt x="310137" y="4235"/>
                </a:lnTo>
                <a:lnTo>
                  <a:pt x="354609" y="16447"/>
                </a:lnTo>
                <a:lnTo>
                  <a:pt x="395562" y="35893"/>
                </a:lnTo>
                <a:lnTo>
                  <a:pt x="432254" y="61829"/>
                </a:lnTo>
                <a:lnTo>
                  <a:pt x="463941" y="93514"/>
                </a:lnTo>
                <a:lnTo>
                  <a:pt x="489881" y="130206"/>
                </a:lnTo>
                <a:lnTo>
                  <a:pt x="509329" y="171160"/>
                </a:lnTo>
                <a:lnTo>
                  <a:pt x="521543" y="215636"/>
                </a:lnTo>
                <a:lnTo>
                  <a:pt x="525780" y="262890"/>
                </a:lnTo>
                <a:lnTo>
                  <a:pt x="521543" y="310143"/>
                </a:lnTo>
                <a:lnTo>
                  <a:pt x="509329" y="354619"/>
                </a:lnTo>
                <a:lnTo>
                  <a:pt x="489881" y="395573"/>
                </a:lnTo>
                <a:lnTo>
                  <a:pt x="463941" y="432265"/>
                </a:lnTo>
                <a:lnTo>
                  <a:pt x="432254" y="463950"/>
                </a:lnTo>
                <a:lnTo>
                  <a:pt x="395562" y="489886"/>
                </a:lnTo>
                <a:lnTo>
                  <a:pt x="354609" y="509332"/>
                </a:lnTo>
                <a:lnTo>
                  <a:pt x="310137" y="521544"/>
                </a:lnTo>
                <a:lnTo>
                  <a:pt x="262890" y="525780"/>
                </a:lnTo>
                <a:lnTo>
                  <a:pt x="215642" y="521544"/>
                </a:lnTo>
                <a:lnTo>
                  <a:pt x="171170" y="509332"/>
                </a:lnTo>
                <a:lnTo>
                  <a:pt x="130217" y="489886"/>
                </a:lnTo>
                <a:lnTo>
                  <a:pt x="93525" y="463950"/>
                </a:lnTo>
                <a:lnTo>
                  <a:pt x="61838" y="432265"/>
                </a:lnTo>
                <a:lnTo>
                  <a:pt x="35898" y="395573"/>
                </a:lnTo>
                <a:lnTo>
                  <a:pt x="16450" y="354619"/>
                </a:lnTo>
                <a:lnTo>
                  <a:pt x="4236" y="310143"/>
                </a:lnTo>
                <a:lnTo>
                  <a:pt x="0" y="262890"/>
                </a:lnTo>
                <a:close/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352" y="183843"/>
            <a:ext cx="1564640" cy="629285"/>
          </a:xfrm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pc="-65"/>
              <a:t>Stato </a:t>
            </a:r>
            <a:r>
              <a:rPr dirty="0" spc="45"/>
              <a:t>di</a:t>
            </a:r>
            <a:r>
              <a:rPr dirty="0" spc="-125"/>
              <a:t> </a:t>
            </a:r>
            <a:r>
              <a:rPr dirty="0" spc="-110"/>
              <a:t>Fatto</a:t>
            </a:r>
          </a:p>
          <a:p>
            <a:pPr marL="40005">
              <a:lnSpc>
                <a:spcPct val="100000"/>
              </a:lnSpc>
              <a:spcBef>
                <a:spcPts val="275"/>
              </a:spcBef>
            </a:pPr>
            <a:r>
              <a:rPr dirty="0" sz="1450" spc="-50" i="1">
                <a:latin typeface="Trebuchet MS"/>
                <a:cs typeface="Trebuchet MS"/>
              </a:rPr>
              <a:t>Piano </a:t>
            </a:r>
            <a:r>
              <a:rPr dirty="0" sz="1450" spc="-40" i="1">
                <a:latin typeface="Trebuchet MS"/>
                <a:cs typeface="Trebuchet MS"/>
              </a:rPr>
              <a:t>di</a:t>
            </a:r>
            <a:r>
              <a:rPr dirty="0" sz="1450" spc="-180" i="1">
                <a:latin typeface="Trebuchet MS"/>
                <a:cs typeface="Trebuchet MS"/>
              </a:rPr>
              <a:t> </a:t>
            </a:r>
            <a:r>
              <a:rPr dirty="0" sz="1450" spc="-75" i="1">
                <a:latin typeface="Trebuchet MS"/>
                <a:cs typeface="Trebuchet MS"/>
              </a:rPr>
              <a:t>copertura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855" y="1156716"/>
            <a:ext cx="1076706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algn="ctr" marL="85725">
              <a:lnSpc>
                <a:spcPct val="100000"/>
              </a:lnSpc>
              <a:spcBef>
                <a:spcPts val="430"/>
              </a:spcBef>
            </a:pPr>
            <a:r>
              <a:rPr dirty="0" spc="-65"/>
              <a:t>Stato </a:t>
            </a:r>
            <a:r>
              <a:rPr dirty="0" spc="45"/>
              <a:t>di</a:t>
            </a:r>
            <a:r>
              <a:rPr dirty="0" spc="-85"/>
              <a:t> </a:t>
            </a:r>
            <a:r>
              <a:rPr dirty="0" spc="-110"/>
              <a:t>Fatto</a:t>
            </a:r>
          </a:p>
          <a:p>
            <a:pPr algn="ctr" marL="85725">
              <a:lnSpc>
                <a:spcPct val="100000"/>
              </a:lnSpc>
              <a:spcBef>
                <a:spcPts val="275"/>
              </a:spcBef>
            </a:pPr>
            <a:r>
              <a:rPr dirty="0" sz="1450" spc="-60" i="1">
                <a:latin typeface="Trebuchet MS"/>
                <a:cs typeface="Trebuchet MS"/>
              </a:rPr>
              <a:t>Rilievo</a:t>
            </a:r>
            <a:r>
              <a:rPr dirty="0" sz="1450" spc="-100" i="1">
                <a:latin typeface="Trebuchet MS"/>
                <a:cs typeface="Trebuchet MS"/>
              </a:rPr>
              <a:t> </a:t>
            </a:r>
            <a:r>
              <a:rPr dirty="0" sz="1450" spc="-70" i="1">
                <a:latin typeface="Trebuchet MS"/>
                <a:cs typeface="Trebuchet MS"/>
              </a:rPr>
              <a:t>Fotografico</a:t>
            </a:r>
            <a:r>
              <a:rPr dirty="0" sz="1450" spc="-135" i="1">
                <a:latin typeface="Trebuchet MS"/>
                <a:cs typeface="Trebuchet MS"/>
              </a:rPr>
              <a:t> </a:t>
            </a:r>
            <a:r>
              <a:rPr dirty="0" sz="1450" spc="25" i="1">
                <a:latin typeface="Trebuchet MS"/>
                <a:cs typeface="Trebuchet MS"/>
              </a:rPr>
              <a:t>–</a:t>
            </a:r>
            <a:r>
              <a:rPr dirty="0" sz="1450" spc="-140" i="1">
                <a:latin typeface="Trebuchet MS"/>
                <a:cs typeface="Trebuchet MS"/>
              </a:rPr>
              <a:t> </a:t>
            </a:r>
            <a:r>
              <a:rPr dirty="0" sz="1450" spc="-70" i="1">
                <a:latin typeface="Trebuchet MS"/>
                <a:cs typeface="Trebuchet MS"/>
              </a:rPr>
              <a:t>Area</a:t>
            </a:r>
            <a:r>
              <a:rPr dirty="0" sz="1450" spc="-130" i="1">
                <a:latin typeface="Trebuchet MS"/>
                <a:cs typeface="Trebuchet MS"/>
              </a:rPr>
              <a:t> </a:t>
            </a:r>
            <a:r>
              <a:rPr dirty="0" sz="1450" spc="-35" i="1">
                <a:latin typeface="Trebuchet MS"/>
                <a:cs typeface="Trebuchet MS"/>
              </a:rPr>
              <a:t>di</a:t>
            </a:r>
            <a:r>
              <a:rPr dirty="0" sz="1450" spc="-105" i="1">
                <a:latin typeface="Trebuchet MS"/>
                <a:cs typeface="Trebuchet MS"/>
              </a:rPr>
              <a:t> </a:t>
            </a:r>
            <a:r>
              <a:rPr dirty="0" sz="1450" spc="-70" i="1">
                <a:latin typeface="Trebuchet MS"/>
                <a:cs typeface="Trebuchet MS"/>
              </a:rPr>
              <a:t>Progetto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8828" y="1156716"/>
            <a:ext cx="3319272" cy="249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6488" y="1156716"/>
            <a:ext cx="3319272" cy="2490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19643" y="1156716"/>
            <a:ext cx="3319272" cy="2490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3744467"/>
            <a:ext cx="3345179" cy="2488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38828" y="3744467"/>
            <a:ext cx="3319272" cy="2488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19643" y="3744467"/>
            <a:ext cx="3319272" cy="2488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algn="ctr" marL="86360">
              <a:lnSpc>
                <a:spcPct val="100000"/>
              </a:lnSpc>
              <a:spcBef>
                <a:spcPts val="430"/>
              </a:spcBef>
            </a:pPr>
            <a:r>
              <a:rPr dirty="0" spc="-60"/>
              <a:t>Stato </a:t>
            </a:r>
            <a:r>
              <a:rPr dirty="0" spc="45"/>
              <a:t>di</a:t>
            </a:r>
            <a:r>
              <a:rPr dirty="0" spc="-100"/>
              <a:t> </a:t>
            </a:r>
            <a:r>
              <a:rPr dirty="0" spc="-110"/>
              <a:t>Fatto</a:t>
            </a:r>
          </a:p>
          <a:p>
            <a:pPr algn="ctr" marL="85090">
              <a:lnSpc>
                <a:spcPct val="100000"/>
              </a:lnSpc>
              <a:spcBef>
                <a:spcPts val="275"/>
              </a:spcBef>
            </a:pPr>
            <a:r>
              <a:rPr dirty="0" sz="1450" spc="-60" i="1">
                <a:latin typeface="Trebuchet MS"/>
                <a:cs typeface="Trebuchet MS"/>
              </a:rPr>
              <a:t>Rilievo </a:t>
            </a:r>
            <a:r>
              <a:rPr dirty="0" sz="1450" spc="-70" i="1">
                <a:latin typeface="Trebuchet MS"/>
                <a:cs typeface="Trebuchet MS"/>
              </a:rPr>
              <a:t>Fotografico </a:t>
            </a:r>
            <a:r>
              <a:rPr dirty="0" sz="1450" spc="-85" i="1">
                <a:latin typeface="Trebuchet MS"/>
                <a:cs typeface="Trebuchet MS"/>
              </a:rPr>
              <a:t>-</a:t>
            </a:r>
            <a:r>
              <a:rPr dirty="0" sz="1450" spc="-240" i="1">
                <a:latin typeface="Trebuchet MS"/>
                <a:cs typeface="Trebuchet MS"/>
              </a:rPr>
              <a:t> </a:t>
            </a:r>
            <a:r>
              <a:rPr dirty="0" sz="1450" spc="-35" i="1">
                <a:latin typeface="Trebuchet MS"/>
                <a:cs typeface="Trebuchet MS"/>
              </a:rPr>
              <a:t>Contesto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05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156716"/>
            <a:ext cx="3319272" cy="249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6675" y="3744467"/>
            <a:ext cx="3319272" cy="2488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19643" y="1156716"/>
            <a:ext cx="3319272" cy="2490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38828" y="1156716"/>
            <a:ext cx="3319272" cy="2490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38828" y="3744467"/>
            <a:ext cx="3319272" cy="2488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19643" y="3744467"/>
            <a:ext cx="3319272" cy="24886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algn="ctr" marL="86995">
              <a:lnSpc>
                <a:spcPct val="100000"/>
              </a:lnSpc>
              <a:spcBef>
                <a:spcPts val="430"/>
              </a:spcBef>
            </a:pPr>
            <a:r>
              <a:rPr dirty="0" spc="-40"/>
              <a:t>Planimetria </a:t>
            </a:r>
            <a:r>
              <a:rPr dirty="0" spc="45"/>
              <a:t>di</a:t>
            </a:r>
            <a:r>
              <a:rPr dirty="0" spc="-155"/>
              <a:t> </a:t>
            </a:r>
            <a:r>
              <a:rPr dirty="0" spc="-70"/>
              <a:t>Progetto</a:t>
            </a:r>
          </a:p>
          <a:p>
            <a:pPr algn="ctr" marL="86995">
              <a:lnSpc>
                <a:spcPct val="100000"/>
              </a:lnSpc>
              <a:spcBef>
                <a:spcPts val="275"/>
              </a:spcBef>
            </a:pPr>
            <a:r>
              <a:rPr dirty="0" sz="1450" spc="-50" i="1">
                <a:latin typeface="Trebuchet MS"/>
                <a:cs typeface="Trebuchet MS"/>
              </a:rPr>
              <a:t>Piano </a:t>
            </a:r>
            <a:r>
              <a:rPr dirty="0" sz="1450" spc="-130" i="1">
                <a:latin typeface="Trebuchet MS"/>
                <a:cs typeface="Trebuchet MS"/>
              </a:rPr>
              <a:t>terra </a:t>
            </a:r>
            <a:r>
              <a:rPr dirty="0" sz="1450" i="1">
                <a:latin typeface="Trebuchet MS"/>
                <a:cs typeface="Trebuchet MS"/>
              </a:rPr>
              <a:t>con </a:t>
            </a:r>
            <a:r>
              <a:rPr dirty="0" sz="1450" spc="-60" i="1">
                <a:latin typeface="Trebuchet MS"/>
                <a:cs typeface="Trebuchet MS"/>
              </a:rPr>
              <a:t>sistemazioni</a:t>
            </a:r>
            <a:r>
              <a:rPr dirty="0" sz="1450" spc="-300" i="1">
                <a:latin typeface="Trebuchet MS"/>
                <a:cs typeface="Trebuchet MS"/>
              </a:rPr>
              <a:t> </a:t>
            </a:r>
            <a:r>
              <a:rPr dirty="0" sz="1450" spc="-55" i="1">
                <a:latin typeface="Trebuchet MS"/>
                <a:cs typeface="Trebuchet MS"/>
              </a:rPr>
              <a:t>esterne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6632" y="848865"/>
            <a:ext cx="9698736" cy="6009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8779" y="876300"/>
            <a:ext cx="9685020" cy="5777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3767" y="669036"/>
            <a:ext cx="9689592" cy="596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591" y="198561"/>
            <a:ext cx="271780" cy="644334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800" spc="-5">
                <a:latin typeface="Lucida Sans"/>
                <a:cs typeface="Lucida Sans"/>
              </a:rPr>
              <a:t>REALIZZAZIONE</a:t>
            </a:r>
            <a:r>
              <a:rPr dirty="0" sz="800" spc="-3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UNA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SCUOLA</a:t>
            </a:r>
            <a:r>
              <a:rPr dirty="0" sz="800" spc="-8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PRIMARIA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-15">
                <a:latin typeface="Lucida Sans"/>
                <a:cs typeface="Lucida Sans"/>
              </a:rPr>
              <a:t>VIA</a:t>
            </a:r>
            <a:r>
              <a:rPr dirty="0" sz="800" spc="-6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CADUTI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IN</a:t>
            </a:r>
            <a:r>
              <a:rPr dirty="0" sz="800" spc="-50">
                <a:latin typeface="Lucida Sans"/>
                <a:cs typeface="Lucida Sans"/>
              </a:rPr>
              <a:t> </a:t>
            </a:r>
            <a:r>
              <a:rPr dirty="0" sz="800" spc="15">
                <a:latin typeface="Lucida Sans"/>
                <a:cs typeface="Lucida Sans"/>
              </a:rPr>
              <a:t>MISSIONE</a:t>
            </a:r>
            <a:r>
              <a:rPr dirty="0" sz="800" spc="-45">
                <a:latin typeface="Lucida Sans"/>
                <a:cs typeface="Lucida Sans"/>
              </a:rPr>
              <a:t> </a:t>
            </a:r>
            <a:r>
              <a:rPr dirty="0" sz="800" spc="-10">
                <a:latin typeface="Lucida Sans"/>
                <a:cs typeface="Lucida Sans"/>
              </a:rPr>
              <a:t>DI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 spc="20">
                <a:latin typeface="Lucida Sans"/>
                <a:cs typeface="Lucida Sans"/>
              </a:rPr>
              <a:t>PACE</a:t>
            </a:r>
            <a:r>
              <a:rPr dirty="0" sz="800" spc="-25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-</a:t>
            </a:r>
            <a:r>
              <a:rPr dirty="0" sz="800" spc="-65">
                <a:latin typeface="Lucida Sans"/>
                <a:cs typeface="Lucida Sans"/>
              </a:rPr>
              <a:t> </a:t>
            </a:r>
            <a:r>
              <a:rPr dirty="0" sz="800">
                <a:latin typeface="Lucida Sans"/>
                <a:cs typeface="Lucida Sans"/>
              </a:rPr>
              <a:t>QUARTIERE</a:t>
            </a:r>
            <a:r>
              <a:rPr dirty="0" sz="800" spc="-80">
                <a:latin typeface="Lucida Sans"/>
                <a:cs typeface="Lucida Sans"/>
              </a:rPr>
              <a:t> </a:t>
            </a:r>
            <a:r>
              <a:rPr dirty="0" sz="800" spc="-5">
                <a:latin typeface="Lucida Sans"/>
                <a:cs typeface="Lucida Sans"/>
              </a:rPr>
              <a:t>RUBATTINO</a:t>
            </a:r>
            <a:r>
              <a:rPr dirty="0" sz="800" spc="-75">
                <a:latin typeface="Lucida Sans"/>
                <a:cs typeface="Lucida Sans"/>
              </a:rPr>
              <a:t> </a:t>
            </a:r>
            <a:r>
              <a:rPr dirty="0" sz="800" spc="-80">
                <a:latin typeface="Lucida Sans"/>
                <a:cs typeface="Lucida Sans"/>
              </a:rPr>
              <a:t>–</a:t>
            </a:r>
            <a:r>
              <a:rPr dirty="0" sz="800" spc="-40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CUP.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10" b="1">
                <a:latin typeface="Lucida Sans"/>
                <a:cs typeface="Lucida Sans"/>
              </a:rPr>
              <a:t>B42J22000000004</a:t>
            </a:r>
            <a:endParaRPr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800" spc="-10">
                <a:latin typeface="Lucida Sans"/>
                <a:cs typeface="Lucida Sans"/>
              </a:rPr>
              <a:t>PROGETTISTI:</a:t>
            </a:r>
            <a:r>
              <a:rPr dirty="0" sz="800" spc="114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7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Enzo</a:t>
            </a:r>
            <a:r>
              <a:rPr dirty="0" sz="800" spc="-7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Gianni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20" b="1">
                <a:latin typeface="Lucida Sans"/>
                <a:cs typeface="Lucida Sans"/>
              </a:rPr>
              <a:t>Raniero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Ranieri,</a:t>
            </a:r>
            <a:r>
              <a:rPr dirty="0" sz="800" spc="110" b="1">
                <a:latin typeface="Lucida Sans"/>
                <a:cs typeface="Lucida Sans"/>
              </a:rPr>
              <a:t> </a:t>
            </a:r>
            <a:r>
              <a:rPr dirty="0" sz="800" spc="5" b="1">
                <a:latin typeface="Lucida Sans"/>
                <a:cs typeface="Lucida Sans"/>
              </a:rPr>
              <a:t>Geol.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Cesare</a:t>
            </a:r>
            <a:r>
              <a:rPr dirty="0" sz="800" spc="-85" b="1">
                <a:latin typeface="Lucida Sans"/>
                <a:cs typeface="Lucida Sans"/>
              </a:rPr>
              <a:t> </a:t>
            </a:r>
            <a:r>
              <a:rPr dirty="0" sz="800" spc="-5" b="1">
                <a:latin typeface="Lucida Sans"/>
                <a:cs typeface="Lucida Sans"/>
              </a:rPr>
              <a:t>Bagolini,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Arch.</a:t>
            </a:r>
            <a:r>
              <a:rPr dirty="0" sz="800" spc="-60" b="1">
                <a:latin typeface="Lucida Sans"/>
                <a:cs typeface="Lucida Sans"/>
              </a:rPr>
              <a:t> </a:t>
            </a:r>
            <a:r>
              <a:rPr dirty="0" sz="800" spc="-10" b="1">
                <a:latin typeface="Lucida Sans"/>
                <a:cs typeface="Lucida Sans"/>
              </a:rPr>
              <a:t>Marco</a:t>
            </a:r>
            <a:r>
              <a:rPr dirty="0" sz="800" spc="-105" b="1">
                <a:latin typeface="Lucida Sans"/>
                <a:cs typeface="Lucida Sans"/>
              </a:rPr>
              <a:t> </a:t>
            </a:r>
            <a:r>
              <a:rPr dirty="0" sz="800" spc="-25" b="1">
                <a:latin typeface="Lucida Sans"/>
                <a:cs typeface="Lucida Sans"/>
              </a:rPr>
              <a:t>Caprini</a:t>
            </a:r>
            <a:r>
              <a:rPr dirty="0" sz="800" spc="-90" b="1">
                <a:latin typeface="Lucida Sans"/>
                <a:cs typeface="Lucida Sans"/>
              </a:rPr>
              <a:t> </a:t>
            </a:r>
            <a:r>
              <a:rPr dirty="0" sz="800" spc="-15" b="1">
                <a:latin typeface="Lucida Sans"/>
                <a:cs typeface="Lucida Sans"/>
              </a:rPr>
              <a:t>(COPRAT)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9072" y="681227"/>
            <a:ext cx="9924288" cy="588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officeMN03</dc:creator>
  <dc:title>REALIZZAZIONE DI UNA SCUOLA PRIMARIA IN VIA CADUTI IN MISSIONE DI PACE QUARTIERE RUBATTINO – MUNICIPIO 3</dc:title>
  <dcterms:created xsi:type="dcterms:W3CDTF">2023-09-29T08:15:36Z</dcterms:created>
  <dcterms:modified xsi:type="dcterms:W3CDTF">2023-09-29T08:15:36Z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2023-09-29T00:00:00Z</vt:filetime>
  </property>
</Properties>
</file>