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0"/>
  </p:notesMasterIdLst>
  <p:sldIdLst>
    <p:sldId id="256" r:id="rId5"/>
    <p:sldId id="314" r:id="rId6"/>
    <p:sldId id="281" r:id="rId7"/>
    <p:sldId id="257" r:id="rId8"/>
    <p:sldId id="309" r:id="rId9"/>
    <p:sldId id="320" r:id="rId10"/>
    <p:sldId id="282" r:id="rId11"/>
    <p:sldId id="283" r:id="rId12"/>
    <p:sldId id="284" r:id="rId13"/>
    <p:sldId id="258" r:id="rId14"/>
    <p:sldId id="285" r:id="rId15"/>
    <p:sldId id="292" r:id="rId16"/>
    <p:sldId id="262" r:id="rId17"/>
    <p:sldId id="287" r:id="rId18"/>
    <p:sldId id="319" r:id="rId19"/>
    <p:sldId id="293" r:id="rId20"/>
    <p:sldId id="263" r:id="rId21"/>
    <p:sldId id="289" r:id="rId22"/>
    <p:sldId id="318" r:id="rId23"/>
    <p:sldId id="294" r:id="rId24"/>
    <p:sldId id="264" r:id="rId25"/>
    <p:sldId id="291" r:id="rId26"/>
    <p:sldId id="298" r:id="rId27"/>
    <p:sldId id="299" r:id="rId28"/>
    <p:sldId id="307" r:id="rId29"/>
    <p:sldId id="300" r:id="rId30"/>
    <p:sldId id="315" r:id="rId31"/>
    <p:sldId id="301" r:id="rId32"/>
    <p:sldId id="302" r:id="rId33"/>
    <p:sldId id="303" r:id="rId34"/>
    <p:sldId id="316" r:id="rId35"/>
    <p:sldId id="313" r:id="rId36"/>
    <p:sldId id="305" r:id="rId37"/>
    <p:sldId id="306" r:id="rId38"/>
    <p:sldId id="317" r:id="rId39"/>
  </p:sldIdLst>
  <p:sldSz cx="9906000" cy="6858000" type="A4"/>
  <p:notesSz cx="6858000" cy="9144000"/>
  <p:defaultTextStyle>
    <a:defPPr>
      <a:defRPr lang="en-US"/>
    </a:defPPr>
    <a:lvl1pPr marL="0" algn="l" defTabSz="957816" rtl="0" eaLnBrk="1" latinLnBrk="0" hangingPunct="1">
      <a:defRPr sz="1900" kern="1200">
        <a:solidFill>
          <a:schemeClr val="tx1"/>
        </a:solidFill>
        <a:latin typeface="+mn-lt"/>
        <a:ea typeface="+mn-ea"/>
        <a:cs typeface="+mn-cs"/>
      </a:defRPr>
    </a:lvl1pPr>
    <a:lvl2pPr marL="478908" algn="l" defTabSz="957816" rtl="0" eaLnBrk="1" latinLnBrk="0" hangingPunct="1">
      <a:defRPr sz="1900" kern="1200">
        <a:solidFill>
          <a:schemeClr val="tx1"/>
        </a:solidFill>
        <a:latin typeface="+mn-lt"/>
        <a:ea typeface="+mn-ea"/>
        <a:cs typeface="+mn-cs"/>
      </a:defRPr>
    </a:lvl2pPr>
    <a:lvl3pPr marL="957816" algn="l" defTabSz="957816" rtl="0" eaLnBrk="1" latinLnBrk="0" hangingPunct="1">
      <a:defRPr sz="1900" kern="1200">
        <a:solidFill>
          <a:schemeClr val="tx1"/>
        </a:solidFill>
        <a:latin typeface="+mn-lt"/>
        <a:ea typeface="+mn-ea"/>
        <a:cs typeface="+mn-cs"/>
      </a:defRPr>
    </a:lvl3pPr>
    <a:lvl4pPr marL="1436724" algn="l" defTabSz="957816" rtl="0" eaLnBrk="1" latinLnBrk="0" hangingPunct="1">
      <a:defRPr sz="1900" kern="1200">
        <a:solidFill>
          <a:schemeClr val="tx1"/>
        </a:solidFill>
        <a:latin typeface="+mn-lt"/>
        <a:ea typeface="+mn-ea"/>
        <a:cs typeface="+mn-cs"/>
      </a:defRPr>
    </a:lvl4pPr>
    <a:lvl5pPr marL="1915631" algn="l" defTabSz="957816" rtl="0" eaLnBrk="1" latinLnBrk="0" hangingPunct="1">
      <a:defRPr sz="1900" kern="1200">
        <a:solidFill>
          <a:schemeClr val="tx1"/>
        </a:solidFill>
        <a:latin typeface="+mn-lt"/>
        <a:ea typeface="+mn-ea"/>
        <a:cs typeface="+mn-cs"/>
      </a:defRPr>
    </a:lvl5pPr>
    <a:lvl6pPr marL="2394539" algn="l" defTabSz="957816" rtl="0" eaLnBrk="1" latinLnBrk="0" hangingPunct="1">
      <a:defRPr sz="1900" kern="1200">
        <a:solidFill>
          <a:schemeClr val="tx1"/>
        </a:solidFill>
        <a:latin typeface="+mn-lt"/>
        <a:ea typeface="+mn-ea"/>
        <a:cs typeface="+mn-cs"/>
      </a:defRPr>
    </a:lvl6pPr>
    <a:lvl7pPr marL="2873447" algn="l" defTabSz="957816" rtl="0" eaLnBrk="1" latinLnBrk="0" hangingPunct="1">
      <a:defRPr sz="1900" kern="1200">
        <a:solidFill>
          <a:schemeClr val="tx1"/>
        </a:solidFill>
        <a:latin typeface="+mn-lt"/>
        <a:ea typeface="+mn-ea"/>
        <a:cs typeface="+mn-cs"/>
      </a:defRPr>
    </a:lvl7pPr>
    <a:lvl8pPr marL="3352355" algn="l" defTabSz="957816" rtl="0" eaLnBrk="1" latinLnBrk="0" hangingPunct="1">
      <a:defRPr sz="1900" kern="1200">
        <a:solidFill>
          <a:schemeClr val="tx1"/>
        </a:solidFill>
        <a:latin typeface="+mn-lt"/>
        <a:ea typeface="+mn-ea"/>
        <a:cs typeface="+mn-cs"/>
      </a:defRPr>
    </a:lvl8pPr>
    <a:lvl9pPr marL="3831263" algn="l" defTabSz="957816"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56">
          <p15:clr>
            <a:srgbClr val="A4A3A4"/>
          </p15:clr>
        </p15:guide>
        <p15:guide id="2" orient="horz" pos="4080">
          <p15:clr>
            <a:srgbClr val="A4A3A4"/>
          </p15:clr>
        </p15:guide>
        <p15:guide id="3" orient="horz" pos="240">
          <p15:clr>
            <a:srgbClr val="A4A3A4"/>
          </p15:clr>
        </p15:guide>
        <p15:guide id="4" pos="240">
          <p15:clr>
            <a:srgbClr val="A4A3A4"/>
          </p15:clr>
        </p15:guide>
        <p15:guide id="5" pos="6000">
          <p15:clr>
            <a:srgbClr val="A4A3A4"/>
          </p15:clr>
        </p15:guide>
        <p15:guide id="6" pos="1776">
          <p15:clr>
            <a:srgbClr val="A4A3A4"/>
          </p15:clr>
        </p15:guide>
        <p15:guide id="7" pos="2496">
          <p15:clr>
            <a:srgbClr val="A4A3A4"/>
          </p15:clr>
        </p15:guide>
        <p15:guide id="8" pos="43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EE392F5-F84B-45D1-88E3-A23C1F225E47}" v="22" dt="2020-05-25T06:35:13.6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52" autoAdjust="0"/>
    <p:restoredTop sz="95394" autoAdjust="0"/>
  </p:normalViewPr>
  <p:slideViewPr>
    <p:cSldViewPr>
      <p:cViewPr>
        <p:scale>
          <a:sx n="72" d="100"/>
          <a:sy n="72" d="100"/>
        </p:scale>
        <p:origin x="1613" y="341"/>
      </p:cViewPr>
      <p:guideLst>
        <p:guide orient="horz" pos="2256"/>
        <p:guide orient="horz" pos="4080"/>
        <p:guide orient="horz" pos="240"/>
        <p:guide pos="240"/>
        <p:guide pos="6000"/>
        <p:guide pos="1776"/>
        <p:guide pos="2496"/>
        <p:guide pos="432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hul Joshi" userId="S::rahul_digarch.net#ext#@sas531.onmicrosoft.com::6f4d97cb-f0f2-4eb2-ae34-4b93440618bd" providerId="AD" clId="Web-{FEE392F5-F84B-45D1-88E3-A23C1F225E47}"/>
    <pc:docChg chg="modSld">
      <pc:chgData name="Rahul Joshi" userId="S::rahul_digarch.net#ext#@sas531.onmicrosoft.com::6f4d97cb-f0f2-4eb2-ae34-4b93440618bd" providerId="AD" clId="Web-{FEE392F5-F84B-45D1-88E3-A23C1F225E47}" dt="2020-05-25T06:35:13.616" v="21" actId="1076"/>
      <pc:docMkLst>
        <pc:docMk/>
      </pc:docMkLst>
      <pc:sldChg chg="modSp">
        <pc:chgData name="Rahul Joshi" userId="S::rahul_digarch.net#ext#@sas531.onmicrosoft.com::6f4d97cb-f0f2-4eb2-ae34-4b93440618bd" providerId="AD" clId="Web-{FEE392F5-F84B-45D1-88E3-A23C1F225E47}" dt="2020-05-25T06:35:13.616" v="21" actId="1076"/>
        <pc:sldMkLst>
          <pc:docMk/>
          <pc:sldMk cId="421609975" sldId="282"/>
        </pc:sldMkLst>
        <pc:spChg chg="mod">
          <ac:chgData name="Rahul Joshi" userId="S::rahul_digarch.net#ext#@sas531.onmicrosoft.com::6f4d97cb-f0f2-4eb2-ae34-4b93440618bd" providerId="AD" clId="Web-{FEE392F5-F84B-45D1-88E3-A23C1F225E47}" dt="2020-05-25T06:35:13.522" v="11" actId="1076"/>
          <ac:spMkLst>
            <pc:docMk/>
            <pc:sldMk cId="421609975" sldId="282"/>
            <ac:spMk id="7" creationId="{00000000-0000-0000-0000-000000000000}"/>
          </ac:spMkLst>
        </pc:spChg>
        <pc:spChg chg="mod">
          <ac:chgData name="Rahul Joshi" userId="S::rahul_digarch.net#ext#@sas531.onmicrosoft.com::6f4d97cb-f0f2-4eb2-ae34-4b93440618bd" providerId="AD" clId="Web-{FEE392F5-F84B-45D1-88E3-A23C1F225E47}" dt="2020-05-25T06:35:13.616" v="20" actId="1076"/>
          <ac:spMkLst>
            <pc:docMk/>
            <pc:sldMk cId="421609975" sldId="282"/>
            <ac:spMk id="8" creationId="{00000000-0000-0000-0000-000000000000}"/>
          </ac:spMkLst>
        </pc:spChg>
        <pc:spChg chg="mod">
          <ac:chgData name="Rahul Joshi" userId="S::rahul_digarch.net#ext#@sas531.onmicrosoft.com::6f4d97cb-f0f2-4eb2-ae34-4b93440618bd" providerId="AD" clId="Web-{FEE392F5-F84B-45D1-88E3-A23C1F225E47}" dt="2020-05-25T06:35:13.585" v="17" actId="1076"/>
          <ac:spMkLst>
            <pc:docMk/>
            <pc:sldMk cId="421609975" sldId="282"/>
            <ac:spMk id="32" creationId="{00000000-0000-0000-0000-000000000000}"/>
          </ac:spMkLst>
        </pc:spChg>
        <pc:spChg chg="mod">
          <ac:chgData name="Rahul Joshi" userId="S::rahul_digarch.net#ext#@sas531.onmicrosoft.com::6f4d97cb-f0f2-4eb2-ae34-4b93440618bd" providerId="AD" clId="Web-{FEE392F5-F84B-45D1-88E3-A23C1F225E47}" dt="2020-05-25T06:35:13.585" v="16" actId="1076"/>
          <ac:spMkLst>
            <pc:docMk/>
            <pc:sldMk cId="421609975" sldId="282"/>
            <ac:spMk id="33" creationId="{00000000-0000-0000-0000-000000000000}"/>
          </ac:spMkLst>
        </pc:spChg>
        <pc:spChg chg="mod">
          <ac:chgData name="Rahul Joshi" userId="S::rahul_digarch.net#ext#@sas531.onmicrosoft.com::6f4d97cb-f0f2-4eb2-ae34-4b93440618bd" providerId="AD" clId="Web-{FEE392F5-F84B-45D1-88E3-A23C1F225E47}" dt="2020-05-25T06:35:13.569" v="14" actId="1076"/>
          <ac:spMkLst>
            <pc:docMk/>
            <pc:sldMk cId="421609975" sldId="282"/>
            <ac:spMk id="39" creationId="{00000000-0000-0000-0000-000000000000}"/>
          </ac:spMkLst>
        </pc:spChg>
        <pc:spChg chg="mod">
          <ac:chgData name="Rahul Joshi" userId="S::rahul_digarch.net#ext#@sas531.onmicrosoft.com::6f4d97cb-f0f2-4eb2-ae34-4b93440618bd" providerId="AD" clId="Web-{FEE392F5-F84B-45D1-88E3-A23C1F225E47}" dt="2020-05-25T06:35:13.569" v="13" actId="1076"/>
          <ac:spMkLst>
            <pc:docMk/>
            <pc:sldMk cId="421609975" sldId="282"/>
            <ac:spMk id="40" creationId="{00000000-0000-0000-0000-000000000000}"/>
          </ac:spMkLst>
        </pc:spChg>
        <pc:grpChg chg="mod">
          <ac:chgData name="Rahul Joshi" userId="S::rahul_digarch.net#ext#@sas531.onmicrosoft.com::6f4d97cb-f0f2-4eb2-ae34-4b93440618bd" providerId="AD" clId="Web-{FEE392F5-F84B-45D1-88E3-A23C1F225E47}" dt="2020-05-25T06:35:13.600" v="18" actId="1076"/>
          <ac:grpSpMkLst>
            <pc:docMk/>
            <pc:sldMk cId="421609975" sldId="282"/>
            <ac:grpSpMk id="28" creationId="{00000000-0000-0000-0000-000000000000}"/>
          </ac:grpSpMkLst>
        </pc:grpChg>
        <pc:grpChg chg="mod">
          <ac:chgData name="Rahul Joshi" userId="S::rahul_digarch.net#ext#@sas531.onmicrosoft.com::6f4d97cb-f0f2-4eb2-ae34-4b93440618bd" providerId="AD" clId="Web-{FEE392F5-F84B-45D1-88E3-A23C1F225E47}" dt="2020-05-25T06:35:13.569" v="15" actId="1076"/>
          <ac:grpSpMkLst>
            <pc:docMk/>
            <pc:sldMk cId="421609975" sldId="282"/>
            <ac:grpSpMk id="35" creationId="{00000000-0000-0000-0000-000000000000}"/>
          </ac:grpSpMkLst>
        </pc:grpChg>
        <pc:picChg chg="mod">
          <ac:chgData name="Rahul Joshi" userId="S::rahul_digarch.net#ext#@sas531.onmicrosoft.com::6f4d97cb-f0f2-4eb2-ae34-4b93440618bd" providerId="AD" clId="Web-{FEE392F5-F84B-45D1-88E3-A23C1F225E47}" dt="2020-05-25T06:35:13.522" v="12" actId="1076"/>
          <ac:picMkLst>
            <pc:docMk/>
            <pc:sldMk cId="421609975" sldId="282"/>
            <ac:picMk id="3074" creationId="{00000000-0000-0000-0000-000000000000}"/>
          </ac:picMkLst>
        </pc:picChg>
        <pc:picChg chg="mod">
          <ac:chgData name="Rahul Joshi" userId="S::rahul_digarch.net#ext#@sas531.onmicrosoft.com::6f4d97cb-f0f2-4eb2-ae34-4b93440618bd" providerId="AD" clId="Web-{FEE392F5-F84B-45D1-88E3-A23C1F225E47}" dt="2020-05-25T06:35:13.616" v="21" actId="1076"/>
          <ac:picMkLst>
            <pc:docMk/>
            <pc:sldMk cId="421609975" sldId="282"/>
            <ac:picMk id="3075" creationId="{00000000-0000-0000-0000-000000000000}"/>
          </ac:picMkLst>
        </pc:picChg>
        <pc:picChg chg="mod">
          <ac:chgData name="Rahul Joshi" userId="S::rahul_digarch.net#ext#@sas531.onmicrosoft.com::6f4d97cb-f0f2-4eb2-ae34-4b93440618bd" providerId="AD" clId="Web-{FEE392F5-F84B-45D1-88E3-A23C1F225E47}" dt="2020-05-25T06:35:13.600" v="19" actId="1076"/>
          <ac:picMkLst>
            <pc:docMk/>
            <pc:sldMk cId="421609975" sldId="282"/>
            <ac:picMk id="3076"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9057B86-C323-4D56-8A61-892F3331E1D2}" type="datetimeFigureOut">
              <a:rPr lang="en-IN" smtClean="0"/>
              <a:t>29-06-2020</a:t>
            </a:fld>
            <a:endParaRPr lang="en-IN"/>
          </a:p>
        </p:txBody>
      </p:sp>
      <p:sp>
        <p:nvSpPr>
          <p:cNvPr id="4" name="Slide Image Placeholder 3"/>
          <p:cNvSpPr>
            <a:spLocks noGrp="1" noRot="1" noChangeAspect="1"/>
          </p:cNvSpPr>
          <p:nvPr>
            <p:ph type="sldImg" idx="2"/>
          </p:nvPr>
        </p:nvSpPr>
        <p:spPr>
          <a:xfrm>
            <a:off x="952500" y="685800"/>
            <a:ext cx="4953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D6A6E46-011B-420C-A6CB-B58CC6958F34}" type="slidenum">
              <a:rPr lang="en-IN" smtClean="0"/>
              <a:t>‹#›</a:t>
            </a:fld>
            <a:endParaRPr lang="en-IN"/>
          </a:p>
        </p:txBody>
      </p:sp>
    </p:spTree>
    <p:extLst>
      <p:ext uri="{BB962C8B-B14F-4D97-AF65-F5344CB8AC3E}">
        <p14:creationId xmlns:p14="http://schemas.microsoft.com/office/powerpoint/2010/main" val="286325869"/>
      </p:ext>
    </p:extLst>
  </p:cSld>
  <p:clrMap bg1="lt1" tx1="dk1" bg2="lt2" tx2="dk2" accent1="accent1" accent2="accent2" accent3="accent3" accent4="accent4" accent5="accent5" accent6="accent6" hlink="hlink" folHlink="folHlink"/>
  <p:notesStyle>
    <a:lvl1pPr marL="0" algn="l" defTabSz="684154" rtl="0" eaLnBrk="1" latinLnBrk="0" hangingPunct="1">
      <a:defRPr sz="900" kern="1200">
        <a:solidFill>
          <a:schemeClr val="tx1"/>
        </a:solidFill>
        <a:latin typeface="+mn-lt"/>
        <a:ea typeface="+mn-ea"/>
        <a:cs typeface="+mn-cs"/>
      </a:defRPr>
    </a:lvl1pPr>
    <a:lvl2pPr marL="342077" algn="l" defTabSz="684154" rtl="0" eaLnBrk="1" latinLnBrk="0" hangingPunct="1">
      <a:defRPr sz="900" kern="1200">
        <a:solidFill>
          <a:schemeClr val="tx1"/>
        </a:solidFill>
        <a:latin typeface="+mn-lt"/>
        <a:ea typeface="+mn-ea"/>
        <a:cs typeface="+mn-cs"/>
      </a:defRPr>
    </a:lvl2pPr>
    <a:lvl3pPr marL="684154" algn="l" defTabSz="684154" rtl="0" eaLnBrk="1" latinLnBrk="0" hangingPunct="1">
      <a:defRPr sz="900" kern="1200">
        <a:solidFill>
          <a:schemeClr val="tx1"/>
        </a:solidFill>
        <a:latin typeface="+mn-lt"/>
        <a:ea typeface="+mn-ea"/>
        <a:cs typeface="+mn-cs"/>
      </a:defRPr>
    </a:lvl3pPr>
    <a:lvl4pPr marL="1026231" algn="l" defTabSz="684154" rtl="0" eaLnBrk="1" latinLnBrk="0" hangingPunct="1">
      <a:defRPr sz="900" kern="1200">
        <a:solidFill>
          <a:schemeClr val="tx1"/>
        </a:solidFill>
        <a:latin typeface="+mn-lt"/>
        <a:ea typeface="+mn-ea"/>
        <a:cs typeface="+mn-cs"/>
      </a:defRPr>
    </a:lvl4pPr>
    <a:lvl5pPr marL="1368308" algn="l" defTabSz="684154" rtl="0" eaLnBrk="1" latinLnBrk="0" hangingPunct="1">
      <a:defRPr sz="900" kern="1200">
        <a:solidFill>
          <a:schemeClr val="tx1"/>
        </a:solidFill>
        <a:latin typeface="+mn-lt"/>
        <a:ea typeface="+mn-ea"/>
        <a:cs typeface="+mn-cs"/>
      </a:defRPr>
    </a:lvl5pPr>
    <a:lvl6pPr marL="1710385" algn="l" defTabSz="684154" rtl="0" eaLnBrk="1" latinLnBrk="0" hangingPunct="1">
      <a:defRPr sz="900" kern="1200">
        <a:solidFill>
          <a:schemeClr val="tx1"/>
        </a:solidFill>
        <a:latin typeface="+mn-lt"/>
        <a:ea typeface="+mn-ea"/>
        <a:cs typeface="+mn-cs"/>
      </a:defRPr>
    </a:lvl6pPr>
    <a:lvl7pPr marL="2052462" algn="l" defTabSz="684154" rtl="0" eaLnBrk="1" latinLnBrk="0" hangingPunct="1">
      <a:defRPr sz="900" kern="1200">
        <a:solidFill>
          <a:schemeClr val="tx1"/>
        </a:solidFill>
        <a:latin typeface="+mn-lt"/>
        <a:ea typeface="+mn-ea"/>
        <a:cs typeface="+mn-cs"/>
      </a:defRPr>
    </a:lvl7pPr>
    <a:lvl8pPr marL="2394539" algn="l" defTabSz="684154" rtl="0" eaLnBrk="1" latinLnBrk="0" hangingPunct="1">
      <a:defRPr sz="900" kern="1200">
        <a:solidFill>
          <a:schemeClr val="tx1"/>
        </a:solidFill>
        <a:latin typeface="+mn-lt"/>
        <a:ea typeface="+mn-ea"/>
        <a:cs typeface="+mn-cs"/>
      </a:defRPr>
    </a:lvl8pPr>
    <a:lvl9pPr marL="2736616" algn="l" defTabSz="684154"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FD6A6E46-011B-420C-A6CB-B58CC6958F34}" type="slidenum">
              <a:rPr lang="en-IN" smtClean="0"/>
              <a:t>11</a:t>
            </a:fld>
            <a:endParaRPr lang="en-IN"/>
          </a:p>
        </p:txBody>
      </p:sp>
    </p:spTree>
    <p:extLst>
      <p:ext uri="{BB962C8B-B14F-4D97-AF65-F5344CB8AC3E}">
        <p14:creationId xmlns:p14="http://schemas.microsoft.com/office/powerpoint/2010/main" val="2651506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FD6A6E46-011B-420C-A6CB-B58CC6958F34}" type="slidenum">
              <a:rPr lang="en-IN" smtClean="0"/>
              <a:t>14</a:t>
            </a:fld>
            <a:endParaRPr lang="en-IN"/>
          </a:p>
        </p:txBody>
      </p:sp>
    </p:spTree>
    <p:extLst>
      <p:ext uri="{BB962C8B-B14F-4D97-AF65-F5344CB8AC3E}">
        <p14:creationId xmlns:p14="http://schemas.microsoft.com/office/powerpoint/2010/main" val="26515063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FD6A6E46-011B-420C-A6CB-B58CC6958F34}" type="slidenum">
              <a:rPr lang="en-IN" smtClean="0"/>
              <a:t>18</a:t>
            </a:fld>
            <a:endParaRPr lang="en-IN"/>
          </a:p>
        </p:txBody>
      </p:sp>
    </p:spTree>
    <p:extLst>
      <p:ext uri="{BB962C8B-B14F-4D97-AF65-F5344CB8AC3E}">
        <p14:creationId xmlns:p14="http://schemas.microsoft.com/office/powerpoint/2010/main" val="2651506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FD6A6E46-011B-420C-A6CB-B58CC6958F34}" type="slidenum">
              <a:rPr lang="en-IN" smtClean="0"/>
              <a:t>22</a:t>
            </a:fld>
            <a:endParaRPr lang="en-IN"/>
          </a:p>
        </p:txBody>
      </p:sp>
    </p:spTree>
    <p:extLst>
      <p:ext uri="{BB962C8B-B14F-4D97-AF65-F5344CB8AC3E}">
        <p14:creationId xmlns:p14="http://schemas.microsoft.com/office/powerpoint/2010/main" val="26515063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FD6A6E46-011B-420C-A6CB-B58CC6958F34}" type="slidenum">
              <a:rPr lang="en-IN" smtClean="0"/>
              <a:t>24</a:t>
            </a:fld>
            <a:endParaRPr lang="en-IN"/>
          </a:p>
        </p:txBody>
      </p:sp>
    </p:spTree>
    <p:extLst>
      <p:ext uri="{BB962C8B-B14F-4D97-AF65-F5344CB8AC3E}">
        <p14:creationId xmlns:p14="http://schemas.microsoft.com/office/powerpoint/2010/main" val="2285573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FD6A6E46-011B-420C-A6CB-B58CC6958F34}" type="slidenum">
              <a:rPr lang="en-IN" smtClean="0"/>
              <a:t>26</a:t>
            </a:fld>
            <a:endParaRPr lang="en-IN"/>
          </a:p>
        </p:txBody>
      </p:sp>
    </p:spTree>
    <p:extLst>
      <p:ext uri="{BB962C8B-B14F-4D97-AF65-F5344CB8AC3E}">
        <p14:creationId xmlns:p14="http://schemas.microsoft.com/office/powerpoint/2010/main" val="26515063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FD6A6E46-011B-420C-A6CB-B58CC6958F34}" type="slidenum">
              <a:rPr lang="en-IN" smtClean="0"/>
              <a:t>30</a:t>
            </a:fld>
            <a:endParaRPr lang="en-IN"/>
          </a:p>
        </p:txBody>
      </p:sp>
    </p:spTree>
    <p:extLst>
      <p:ext uri="{BB962C8B-B14F-4D97-AF65-F5344CB8AC3E}">
        <p14:creationId xmlns:p14="http://schemas.microsoft.com/office/powerpoint/2010/main" val="26515063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FD6A6E46-011B-420C-A6CB-B58CC6958F34}" type="slidenum">
              <a:rPr lang="en-IN" smtClean="0"/>
              <a:t>34</a:t>
            </a:fld>
            <a:endParaRPr lang="en-IN"/>
          </a:p>
        </p:txBody>
      </p:sp>
    </p:spTree>
    <p:extLst>
      <p:ext uri="{BB962C8B-B14F-4D97-AF65-F5344CB8AC3E}">
        <p14:creationId xmlns:p14="http://schemas.microsoft.com/office/powerpoint/2010/main" val="26515063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6"/>
            <a:ext cx="8420100" cy="1470025"/>
          </a:xfrm>
        </p:spPr>
        <p:txBody>
          <a:bodyPr/>
          <a:lstStyle/>
          <a:p>
            <a:r>
              <a:rPr lang="en-US"/>
              <a:t>Click to edit Master title style</a:t>
            </a:r>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78908" indent="0" algn="ctr">
              <a:buNone/>
              <a:defRPr>
                <a:solidFill>
                  <a:schemeClr val="tx1">
                    <a:tint val="75000"/>
                  </a:schemeClr>
                </a:solidFill>
              </a:defRPr>
            </a:lvl2pPr>
            <a:lvl3pPr marL="957816" indent="0" algn="ctr">
              <a:buNone/>
              <a:defRPr>
                <a:solidFill>
                  <a:schemeClr val="tx1">
                    <a:tint val="75000"/>
                  </a:schemeClr>
                </a:solidFill>
              </a:defRPr>
            </a:lvl3pPr>
            <a:lvl4pPr marL="1436724" indent="0" algn="ctr">
              <a:buNone/>
              <a:defRPr>
                <a:solidFill>
                  <a:schemeClr val="tx1">
                    <a:tint val="75000"/>
                  </a:schemeClr>
                </a:solidFill>
              </a:defRPr>
            </a:lvl4pPr>
            <a:lvl5pPr marL="1915631" indent="0" algn="ctr">
              <a:buNone/>
              <a:defRPr>
                <a:solidFill>
                  <a:schemeClr val="tx1">
                    <a:tint val="75000"/>
                  </a:schemeClr>
                </a:solidFill>
              </a:defRPr>
            </a:lvl5pPr>
            <a:lvl6pPr marL="2394539" indent="0" algn="ctr">
              <a:buNone/>
              <a:defRPr>
                <a:solidFill>
                  <a:schemeClr val="tx1">
                    <a:tint val="75000"/>
                  </a:schemeClr>
                </a:solidFill>
              </a:defRPr>
            </a:lvl6pPr>
            <a:lvl7pPr marL="2873447" indent="0" algn="ctr">
              <a:buNone/>
              <a:defRPr>
                <a:solidFill>
                  <a:schemeClr val="tx1">
                    <a:tint val="75000"/>
                  </a:schemeClr>
                </a:solidFill>
              </a:defRPr>
            </a:lvl7pPr>
            <a:lvl8pPr marL="3352355" indent="0" algn="ctr">
              <a:buNone/>
              <a:defRPr>
                <a:solidFill>
                  <a:schemeClr val="tx1">
                    <a:tint val="75000"/>
                  </a:schemeClr>
                </a:solidFill>
              </a:defRPr>
            </a:lvl8pPr>
            <a:lvl9pPr marL="383126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39"/>
            <a:ext cx="22288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95300" y="274639"/>
            <a:ext cx="65214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01"/>
            <a:ext cx="8420100" cy="1362075"/>
          </a:xfrm>
        </p:spPr>
        <p:txBody>
          <a:bodyPr anchor="t"/>
          <a:lstStyle>
            <a:lvl1pPr algn="l">
              <a:defRPr sz="4200" b="1" cap="all"/>
            </a:lvl1pPr>
          </a:lstStyle>
          <a:p>
            <a:r>
              <a:rPr lang="en-US"/>
              <a:t>Click to edit Master title style</a:t>
            </a:r>
          </a:p>
        </p:txBody>
      </p:sp>
      <p:sp>
        <p:nvSpPr>
          <p:cNvPr id="3" name="Text Placeholder 2"/>
          <p:cNvSpPr>
            <a:spLocks noGrp="1"/>
          </p:cNvSpPr>
          <p:nvPr>
            <p:ph type="body" idx="1"/>
          </p:nvPr>
        </p:nvSpPr>
        <p:spPr>
          <a:xfrm>
            <a:off x="782506" y="2906714"/>
            <a:ext cx="8420100" cy="1500187"/>
          </a:xfrm>
        </p:spPr>
        <p:txBody>
          <a:bodyPr anchor="b"/>
          <a:lstStyle>
            <a:lvl1pPr marL="0" indent="0">
              <a:buNone/>
              <a:defRPr sz="2100">
                <a:solidFill>
                  <a:schemeClr val="tx1">
                    <a:tint val="75000"/>
                  </a:schemeClr>
                </a:solidFill>
              </a:defRPr>
            </a:lvl1pPr>
            <a:lvl2pPr marL="478908" indent="0">
              <a:buNone/>
              <a:defRPr sz="1900">
                <a:solidFill>
                  <a:schemeClr val="tx1">
                    <a:tint val="75000"/>
                  </a:schemeClr>
                </a:solidFill>
              </a:defRPr>
            </a:lvl2pPr>
            <a:lvl3pPr marL="957816" indent="0">
              <a:buNone/>
              <a:defRPr sz="1600">
                <a:solidFill>
                  <a:schemeClr val="tx1">
                    <a:tint val="75000"/>
                  </a:schemeClr>
                </a:solidFill>
              </a:defRPr>
            </a:lvl3pPr>
            <a:lvl4pPr marL="1436724" indent="0">
              <a:buNone/>
              <a:defRPr sz="1500">
                <a:solidFill>
                  <a:schemeClr val="tx1">
                    <a:tint val="75000"/>
                  </a:schemeClr>
                </a:solidFill>
              </a:defRPr>
            </a:lvl4pPr>
            <a:lvl5pPr marL="1915631" indent="0">
              <a:buNone/>
              <a:defRPr sz="1500">
                <a:solidFill>
                  <a:schemeClr val="tx1">
                    <a:tint val="75000"/>
                  </a:schemeClr>
                </a:solidFill>
              </a:defRPr>
            </a:lvl5pPr>
            <a:lvl6pPr marL="2394539" indent="0">
              <a:buNone/>
              <a:defRPr sz="1500">
                <a:solidFill>
                  <a:schemeClr val="tx1">
                    <a:tint val="75000"/>
                  </a:schemeClr>
                </a:solidFill>
              </a:defRPr>
            </a:lvl6pPr>
            <a:lvl7pPr marL="2873447" indent="0">
              <a:buNone/>
              <a:defRPr sz="1500">
                <a:solidFill>
                  <a:schemeClr val="tx1">
                    <a:tint val="75000"/>
                  </a:schemeClr>
                </a:solidFill>
              </a:defRPr>
            </a:lvl7pPr>
            <a:lvl8pPr marL="3352355" indent="0">
              <a:buNone/>
              <a:defRPr sz="1500">
                <a:solidFill>
                  <a:schemeClr val="tx1">
                    <a:tint val="75000"/>
                  </a:schemeClr>
                </a:solidFill>
              </a:defRPr>
            </a:lvl8pPr>
            <a:lvl9pPr marL="3831263"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95300" y="1600201"/>
            <a:ext cx="4375150" cy="4525963"/>
          </a:xfrm>
        </p:spPr>
        <p:txBody>
          <a:bodyPr/>
          <a:lstStyle>
            <a:lvl1pPr>
              <a:defRPr sz="29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35550" y="1600201"/>
            <a:ext cx="4375150" cy="4525963"/>
          </a:xfrm>
        </p:spPr>
        <p:txBody>
          <a:bodyPr/>
          <a:lstStyle>
            <a:lvl1pPr>
              <a:defRPr sz="29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500" b="1"/>
            </a:lvl1pPr>
            <a:lvl2pPr marL="478908" indent="0">
              <a:buNone/>
              <a:defRPr sz="2100" b="1"/>
            </a:lvl2pPr>
            <a:lvl3pPr marL="957816" indent="0">
              <a:buNone/>
              <a:defRPr sz="1900" b="1"/>
            </a:lvl3pPr>
            <a:lvl4pPr marL="1436724" indent="0">
              <a:buNone/>
              <a:defRPr sz="1600" b="1"/>
            </a:lvl4pPr>
            <a:lvl5pPr marL="1915631" indent="0">
              <a:buNone/>
              <a:defRPr sz="1600" b="1"/>
            </a:lvl5pPr>
            <a:lvl6pPr marL="2394539" indent="0">
              <a:buNone/>
              <a:defRPr sz="1600" b="1"/>
            </a:lvl6pPr>
            <a:lvl7pPr marL="2873447" indent="0">
              <a:buNone/>
              <a:defRPr sz="1600" b="1"/>
            </a:lvl7pPr>
            <a:lvl8pPr marL="3352355" indent="0">
              <a:buNone/>
              <a:defRPr sz="1600" b="1"/>
            </a:lvl8pPr>
            <a:lvl9pPr marL="3831263" indent="0">
              <a:buNone/>
              <a:defRPr sz="1600" b="1"/>
            </a:lvl9pPr>
          </a:lstStyle>
          <a:p>
            <a:pPr lvl="0"/>
            <a:r>
              <a:rPr lang="en-US"/>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500"/>
            </a:lvl1pPr>
            <a:lvl2pPr>
              <a:defRPr sz="21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32111" y="1535113"/>
            <a:ext cx="4378590" cy="639762"/>
          </a:xfrm>
        </p:spPr>
        <p:txBody>
          <a:bodyPr anchor="b"/>
          <a:lstStyle>
            <a:lvl1pPr marL="0" indent="0">
              <a:buNone/>
              <a:defRPr sz="2500" b="1"/>
            </a:lvl1pPr>
            <a:lvl2pPr marL="478908" indent="0">
              <a:buNone/>
              <a:defRPr sz="2100" b="1"/>
            </a:lvl2pPr>
            <a:lvl3pPr marL="957816" indent="0">
              <a:buNone/>
              <a:defRPr sz="1900" b="1"/>
            </a:lvl3pPr>
            <a:lvl4pPr marL="1436724" indent="0">
              <a:buNone/>
              <a:defRPr sz="1600" b="1"/>
            </a:lvl4pPr>
            <a:lvl5pPr marL="1915631" indent="0">
              <a:buNone/>
              <a:defRPr sz="1600" b="1"/>
            </a:lvl5pPr>
            <a:lvl6pPr marL="2394539" indent="0">
              <a:buNone/>
              <a:defRPr sz="1600" b="1"/>
            </a:lvl6pPr>
            <a:lvl7pPr marL="2873447" indent="0">
              <a:buNone/>
              <a:defRPr sz="1600" b="1"/>
            </a:lvl7pPr>
            <a:lvl8pPr marL="3352355" indent="0">
              <a:buNone/>
              <a:defRPr sz="1600" b="1"/>
            </a:lvl8pPr>
            <a:lvl9pPr marL="383126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32111" y="2174875"/>
            <a:ext cx="4378590" cy="3951288"/>
          </a:xfrm>
        </p:spPr>
        <p:txBody>
          <a:bodyPr/>
          <a:lstStyle>
            <a:lvl1pPr>
              <a:defRPr sz="2500"/>
            </a:lvl1pPr>
            <a:lvl2pPr>
              <a:defRPr sz="21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1" y="273050"/>
            <a:ext cx="3259006" cy="1162050"/>
          </a:xfrm>
        </p:spPr>
        <p:txBody>
          <a:bodyPr anchor="b"/>
          <a:lstStyle>
            <a:lvl1pPr algn="l">
              <a:defRPr sz="2100" b="1"/>
            </a:lvl1pPr>
          </a:lstStyle>
          <a:p>
            <a:r>
              <a:rPr lang="en-US"/>
              <a:t>Click to edit Master title style</a:t>
            </a:r>
          </a:p>
        </p:txBody>
      </p:sp>
      <p:sp>
        <p:nvSpPr>
          <p:cNvPr id="3" name="Content Placeholder 2"/>
          <p:cNvSpPr>
            <a:spLocks noGrp="1"/>
          </p:cNvSpPr>
          <p:nvPr>
            <p:ph idx="1"/>
          </p:nvPr>
        </p:nvSpPr>
        <p:spPr>
          <a:xfrm>
            <a:off x="3872971" y="273051"/>
            <a:ext cx="5537729" cy="5853113"/>
          </a:xfrm>
        </p:spPr>
        <p:txBody>
          <a:bodyPr/>
          <a:lstStyle>
            <a:lvl1pPr>
              <a:defRPr sz="3400"/>
            </a:lvl1pPr>
            <a:lvl2pPr>
              <a:defRPr sz="2900"/>
            </a:lvl2pPr>
            <a:lvl3pPr>
              <a:defRPr sz="25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95301" y="1435101"/>
            <a:ext cx="3259006" cy="4691063"/>
          </a:xfrm>
        </p:spPr>
        <p:txBody>
          <a:bodyPr/>
          <a:lstStyle>
            <a:lvl1pPr marL="0" indent="0">
              <a:buNone/>
              <a:defRPr sz="1500"/>
            </a:lvl1pPr>
            <a:lvl2pPr marL="478908" indent="0">
              <a:buNone/>
              <a:defRPr sz="1300"/>
            </a:lvl2pPr>
            <a:lvl3pPr marL="957816" indent="0">
              <a:buNone/>
              <a:defRPr sz="1000"/>
            </a:lvl3pPr>
            <a:lvl4pPr marL="1436724" indent="0">
              <a:buNone/>
              <a:defRPr sz="1000"/>
            </a:lvl4pPr>
            <a:lvl5pPr marL="1915631" indent="0">
              <a:buNone/>
              <a:defRPr sz="1000"/>
            </a:lvl5pPr>
            <a:lvl6pPr marL="2394539" indent="0">
              <a:buNone/>
              <a:defRPr sz="1000"/>
            </a:lvl6pPr>
            <a:lvl7pPr marL="2873447" indent="0">
              <a:buNone/>
              <a:defRPr sz="1000"/>
            </a:lvl7pPr>
            <a:lvl8pPr marL="3352355" indent="0">
              <a:buNone/>
              <a:defRPr sz="1000"/>
            </a:lvl8pPr>
            <a:lvl9pPr marL="383126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100" b="1"/>
            </a:lvl1pPr>
          </a:lstStyle>
          <a:p>
            <a:r>
              <a:rPr lang="en-US"/>
              <a:t>Click to edit Master title style</a:t>
            </a:r>
          </a:p>
        </p:txBody>
      </p:sp>
      <p:sp>
        <p:nvSpPr>
          <p:cNvPr id="3" name="Picture Placeholder 2"/>
          <p:cNvSpPr>
            <a:spLocks noGrp="1"/>
          </p:cNvSpPr>
          <p:nvPr>
            <p:ph type="pic" idx="1"/>
          </p:nvPr>
        </p:nvSpPr>
        <p:spPr>
          <a:xfrm>
            <a:off x="1941645" y="612775"/>
            <a:ext cx="5943600" cy="4114800"/>
          </a:xfrm>
        </p:spPr>
        <p:txBody>
          <a:bodyPr/>
          <a:lstStyle>
            <a:lvl1pPr marL="0" indent="0">
              <a:buNone/>
              <a:defRPr sz="3400"/>
            </a:lvl1pPr>
            <a:lvl2pPr marL="478908" indent="0">
              <a:buNone/>
              <a:defRPr sz="2900"/>
            </a:lvl2pPr>
            <a:lvl3pPr marL="957816" indent="0">
              <a:buNone/>
              <a:defRPr sz="2500"/>
            </a:lvl3pPr>
            <a:lvl4pPr marL="1436724" indent="0">
              <a:buNone/>
              <a:defRPr sz="2100"/>
            </a:lvl4pPr>
            <a:lvl5pPr marL="1915631" indent="0">
              <a:buNone/>
              <a:defRPr sz="2100"/>
            </a:lvl5pPr>
            <a:lvl6pPr marL="2394539" indent="0">
              <a:buNone/>
              <a:defRPr sz="2100"/>
            </a:lvl6pPr>
            <a:lvl7pPr marL="2873447" indent="0">
              <a:buNone/>
              <a:defRPr sz="2100"/>
            </a:lvl7pPr>
            <a:lvl8pPr marL="3352355" indent="0">
              <a:buNone/>
              <a:defRPr sz="2100"/>
            </a:lvl8pPr>
            <a:lvl9pPr marL="3831263" indent="0">
              <a:buNone/>
              <a:defRPr sz="2100"/>
            </a:lvl9pPr>
          </a:lstStyle>
          <a:p>
            <a:endParaRPr lang="en-US"/>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500"/>
            </a:lvl1pPr>
            <a:lvl2pPr marL="478908" indent="0">
              <a:buNone/>
              <a:defRPr sz="1300"/>
            </a:lvl2pPr>
            <a:lvl3pPr marL="957816" indent="0">
              <a:buNone/>
              <a:defRPr sz="1000"/>
            </a:lvl3pPr>
            <a:lvl4pPr marL="1436724" indent="0">
              <a:buNone/>
              <a:defRPr sz="1000"/>
            </a:lvl4pPr>
            <a:lvl5pPr marL="1915631" indent="0">
              <a:buNone/>
              <a:defRPr sz="1000"/>
            </a:lvl5pPr>
            <a:lvl6pPr marL="2394539" indent="0">
              <a:buNone/>
              <a:defRPr sz="1000"/>
            </a:lvl6pPr>
            <a:lvl7pPr marL="2873447" indent="0">
              <a:buNone/>
              <a:defRPr sz="1000"/>
            </a:lvl7pPr>
            <a:lvl8pPr marL="3352355" indent="0">
              <a:buNone/>
              <a:defRPr sz="1000"/>
            </a:lvl8pPr>
            <a:lvl9pPr marL="383126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274638"/>
            <a:ext cx="8915400" cy="1143000"/>
          </a:xfrm>
          <a:prstGeom prst="rect">
            <a:avLst/>
          </a:prstGeom>
        </p:spPr>
        <p:txBody>
          <a:bodyPr vert="horz" lIns="95782" tIns="47891" rIns="95782" bIns="47891" rtlCol="0" anchor="ctr">
            <a:normAutofit/>
          </a:bodyPr>
          <a:lstStyle/>
          <a:p>
            <a:r>
              <a:rPr lang="en-US"/>
              <a:t>Click to edit Master title style</a:t>
            </a:r>
          </a:p>
        </p:txBody>
      </p:sp>
      <p:sp>
        <p:nvSpPr>
          <p:cNvPr id="3" name="Text Placeholder 2"/>
          <p:cNvSpPr>
            <a:spLocks noGrp="1"/>
          </p:cNvSpPr>
          <p:nvPr>
            <p:ph type="body" idx="1"/>
          </p:nvPr>
        </p:nvSpPr>
        <p:spPr>
          <a:xfrm>
            <a:off x="495300" y="1600201"/>
            <a:ext cx="8915400" cy="4525963"/>
          </a:xfrm>
          <a:prstGeom prst="rect">
            <a:avLst/>
          </a:prstGeom>
        </p:spPr>
        <p:txBody>
          <a:bodyPr vert="horz" lIns="95782" tIns="47891" rIns="95782" bIns="4789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95300" y="6356351"/>
            <a:ext cx="2311400" cy="365125"/>
          </a:xfrm>
          <a:prstGeom prst="rect">
            <a:avLst/>
          </a:prstGeom>
        </p:spPr>
        <p:txBody>
          <a:bodyPr vert="horz" lIns="95782" tIns="47891" rIns="95782" bIns="47891" rtlCol="0" anchor="ctr"/>
          <a:lstStyle>
            <a:lvl1pPr algn="l">
              <a:defRPr sz="1300">
                <a:solidFill>
                  <a:schemeClr val="tx1">
                    <a:tint val="75000"/>
                  </a:schemeClr>
                </a:solidFill>
              </a:defRPr>
            </a:lvl1pPr>
          </a:lstStyle>
          <a:p>
            <a:fld id="{1D8BD707-D9CF-40AE-B4C6-C98DA3205C09}" type="datetimeFigureOut">
              <a:rPr lang="en-US" smtClean="0"/>
              <a:pPr/>
              <a:t>6/29/2020</a:t>
            </a:fld>
            <a:endParaRPr lang="en-US"/>
          </a:p>
        </p:txBody>
      </p:sp>
      <p:sp>
        <p:nvSpPr>
          <p:cNvPr id="5" name="Footer Placeholder 4"/>
          <p:cNvSpPr>
            <a:spLocks noGrp="1"/>
          </p:cNvSpPr>
          <p:nvPr>
            <p:ph type="ftr" sz="quarter" idx="3"/>
          </p:nvPr>
        </p:nvSpPr>
        <p:spPr>
          <a:xfrm>
            <a:off x="3384550" y="6356351"/>
            <a:ext cx="3136900" cy="365125"/>
          </a:xfrm>
          <a:prstGeom prst="rect">
            <a:avLst/>
          </a:prstGeom>
        </p:spPr>
        <p:txBody>
          <a:bodyPr vert="horz" lIns="95782" tIns="47891" rIns="95782" bIns="47891" rtlCol="0" anchor="ctr"/>
          <a:lstStyle>
            <a:lvl1pPr algn="ctr">
              <a:defRPr sz="13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099300" y="6356351"/>
            <a:ext cx="2311400" cy="365125"/>
          </a:xfrm>
          <a:prstGeom prst="rect">
            <a:avLst/>
          </a:prstGeom>
        </p:spPr>
        <p:txBody>
          <a:bodyPr vert="horz" lIns="95782" tIns="47891" rIns="95782" bIns="47891" rtlCol="0" anchor="ctr"/>
          <a:lstStyle>
            <a:lvl1pPr algn="r">
              <a:defRPr sz="13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57816" rtl="0" eaLnBrk="1" latinLnBrk="0" hangingPunct="1">
        <a:spcBef>
          <a:spcPct val="0"/>
        </a:spcBef>
        <a:buNone/>
        <a:defRPr sz="4600" kern="1200">
          <a:solidFill>
            <a:schemeClr val="tx1"/>
          </a:solidFill>
          <a:latin typeface="+mj-lt"/>
          <a:ea typeface="+mj-ea"/>
          <a:cs typeface="+mj-cs"/>
        </a:defRPr>
      </a:lvl1pPr>
    </p:titleStyle>
    <p:bodyStyle>
      <a:lvl1pPr marL="359181" indent="-359181" algn="l" defTabSz="957816" rtl="0" eaLnBrk="1" latinLnBrk="0" hangingPunct="1">
        <a:spcBef>
          <a:spcPct val="20000"/>
        </a:spcBef>
        <a:buFont typeface="Arial" pitchFamily="34" charset="0"/>
        <a:buChar char="•"/>
        <a:defRPr sz="3400" kern="1200">
          <a:solidFill>
            <a:schemeClr val="tx1"/>
          </a:solidFill>
          <a:latin typeface="+mn-lt"/>
          <a:ea typeface="+mn-ea"/>
          <a:cs typeface="+mn-cs"/>
        </a:defRPr>
      </a:lvl1pPr>
      <a:lvl2pPr marL="778225" indent="-299317" algn="l" defTabSz="957816" rtl="0" eaLnBrk="1" latinLnBrk="0" hangingPunct="1">
        <a:spcBef>
          <a:spcPct val="20000"/>
        </a:spcBef>
        <a:buFont typeface="Arial" pitchFamily="34" charset="0"/>
        <a:buChar char="–"/>
        <a:defRPr sz="2900" kern="1200">
          <a:solidFill>
            <a:schemeClr val="tx1"/>
          </a:solidFill>
          <a:latin typeface="+mn-lt"/>
          <a:ea typeface="+mn-ea"/>
          <a:cs typeface="+mn-cs"/>
        </a:defRPr>
      </a:lvl2pPr>
      <a:lvl3pPr marL="1197270" indent="-239454" algn="l" defTabSz="957816" rtl="0" eaLnBrk="1" latinLnBrk="0" hangingPunct="1">
        <a:spcBef>
          <a:spcPct val="20000"/>
        </a:spcBef>
        <a:buFont typeface="Arial" pitchFamily="34" charset="0"/>
        <a:buChar char="•"/>
        <a:defRPr sz="2500" kern="1200">
          <a:solidFill>
            <a:schemeClr val="tx1"/>
          </a:solidFill>
          <a:latin typeface="+mn-lt"/>
          <a:ea typeface="+mn-ea"/>
          <a:cs typeface="+mn-cs"/>
        </a:defRPr>
      </a:lvl3pPr>
      <a:lvl4pPr marL="1676177" indent="-239454" algn="l" defTabSz="957816" rtl="0" eaLnBrk="1" latinLnBrk="0" hangingPunct="1">
        <a:spcBef>
          <a:spcPct val="20000"/>
        </a:spcBef>
        <a:buFont typeface="Arial" pitchFamily="34" charset="0"/>
        <a:buChar char="–"/>
        <a:defRPr sz="2100" kern="1200">
          <a:solidFill>
            <a:schemeClr val="tx1"/>
          </a:solidFill>
          <a:latin typeface="+mn-lt"/>
          <a:ea typeface="+mn-ea"/>
          <a:cs typeface="+mn-cs"/>
        </a:defRPr>
      </a:lvl4pPr>
      <a:lvl5pPr marL="2155085" indent="-239454" algn="l" defTabSz="957816" rtl="0" eaLnBrk="1" latinLnBrk="0" hangingPunct="1">
        <a:spcBef>
          <a:spcPct val="20000"/>
        </a:spcBef>
        <a:buFont typeface="Arial" pitchFamily="34" charset="0"/>
        <a:buChar char="»"/>
        <a:defRPr sz="2100" kern="1200">
          <a:solidFill>
            <a:schemeClr val="tx1"/>
          </a:solidFill>
          <a:latin typeface="+mn-lt"/>
          <a:ea typeface="+mn-ea"/>
          <a:cs typeface="+mn-cs"/>
        </a:defRPr>
      </a:lvl5pPr>
      <a:lvl6pPr marL="2633993" indent="-239454" algn="l" defTabSz="957816"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12901" indent="-239454" algn="l" defTabSz="957816"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591809" indent="-239454" algn="l" defTabSz="957816"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070717" indent="-239454" algn="l" defTabSz="957816" rtl="0" eaLnBrk="1" latinLnBrk="0" hangingPunct="1">
        <a:spcBef>
          <a:spcPct val="20000"/>
        </a:spcBef>
        <a:buFont typeface="Arial" pitchFamily="34" charset="0"/>
        <a:buChar char="•"/>
        <a:defRPr sz="2100" kern="1200">
          <a:solidFill>
            <a:schemeClr val="tx1"/>
          </a:solidFill>
          <a:latin typeface="+mn-lt"/>
          <a:ea typeface="+mn-ea"/>
          <a:cs typeface="+mn-cs"/>
        </a:defRPr>
      </a:lvl9pPr>
    </p:bodyStyle>
    <p:otherStyle>
      <a:defPPr>
        <a:defRPr lang="en-US"/>
      </a:defPPr>
      <a:lvl1pPr marL="0" algn="l" defTabSz="957816" rtl="0" eaLnBrk="1" latinLnBrk="0" hangingPunct="1">
        <a:defRPr sz="1900" kern="1200">
          <a:solidFill>
            <a:schemeClr val="tx1"/>
          </a:solidFill>
          <a:latin typeface="+mn-lt"/>
          <a:ea typeface="+mn-ea"/>
          <a:cs typeface="+mn-cs"/>
        </a:defRPr>
      </a:lvl1pPr>
      <a:lvl2pPr marL="478908" algn="l" defTabSz="957816" rtl="0" eaLnBrk="1" latinLnBrk="0" hangingPunct="1">
        <a:defRPr sz="1900" kern="1200">
          <a:solidFill>
            <a:schemeClr val="tx1"/>
          </a:solidFill>
          <a:latin typeface="+mn-lt"/>
          <a:ea typeface="+mn-ea"/>
          <a:cs typeface="+mn-cs"/>
        </a:defRPr>
      </a:lvl2pPr>
      <a:lvl3pPr marL="957816" algn="l" defTabSz="957816" rtl="0" eaLnBrk="1" latinLnBrk="0" hangingPunct="1">
        <a:defRPr sz="1900" kern="1200">
          <a:solidFill>
            <a:schemeClr val="tx1"/>
          </a:solidFill>
          <a:latin typeface="+mn-lt"/>
          <a:ea typeface="+mn-ea"/>
          <a:cs typeface="+mn-cs"/>
        </a:defRPr>
      </a:lvl3pPr>
      <a:lvl4pPr marL="1436724" algn="l" defTabSz="957816" rtl="0" eaLnBrk="1" latinLnBrk="0" hangingPunct="1">
        <a:defRPr sz="1900" kern="1200">
          <a:solidFill>
            <a:schemeClr val="tx1"/>
          </a:solidFill>
          <a:latin typeface="+mn-lt"/>
          <a:ea typeface="+mn-ea"/>
          <a:cs typeface="+mn-cs"/>
        </a:defRPr>
      </a:lvl4pPr>
      <a:lvl5pPr marL="1915631" algn="l" defTabSz="957816" rtl="0" eaLnBrk="1" latinLnBrk="0" hangingPunct="1">
        <a:defRPr sz="1900" kern="1200">
          <a:solidFill>
            <a:schemeClr val="tx1"/>
          </a:solidFill>
          <a:latin typeface="+mn-lt"/>
          <a:ea typeface="+mn-ea"/>
          <a:cs typeface="+mn-cs"/>
        </a:defRPr>
      </a:lvl5pPr>
      <a:lvl6pPr marL="2394539" algn="l" defTabSz="957816" rtl="0" eaLnBrk="1" latinLnBrk="0" hangingPunct="1">
        <a:defRPr sz="1900" kern="1200">
          <a:solidFill>
            <a:schemeClr val="tx1"/>
          </a:solidFill>
          <a:latin typeface="+mn-lt"/>
          <a:ea typeface="+mn-ea"/>
          <a:cs typeface="+mn-cs"/>
        </a:defRPr>
      </a:lvl6pPr>
      <a:lvl7pPr marL="2873447" algn="l" defTabSz="957816" rtl="0" eaLnBrk="1" latinLnBrk="0" hangingPunct="1">
        <a:defRPr sz="1900" kern="1200">
          <a:solidFill>
            <a:schemeClr val="tx1"/>
          </a:solidFill>
          <a:latin typeface="+mn-lt"/>
          <a:ea typeface="+mn-ea"/>
          <a:cs typeface="+mn-cs"/>
        </a:defRPr>
      </a:lvl7pPr>
      <a:lvl8pPr marL="3352355" algn="l" defTabSz="957816" rtl="0" eaLnBrk="1" latinLnBrk="0" hangingPunct="1">
        <a:defRPr sz="1900" kern="1200">
          <a:solidFill>
            <a:schemeClr val="tx1"/>
          </a:solidFill>
          <a:latin typeface="+mn-lt"/>
          <a:ea typeface="+mn-ea"/>
          <a:cs typeface="+mn-cs"/>
        </a:defRPr>
      </a:lvl8pPr>
      <a:lvl9pPr marL="3831263" algn="l" defTabSz="957816"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2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jpeg"/></Relationships>
</file>

<file path=ppt/slides/_rels/slide2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jp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8.jpg"/><Relationship Id="rId5" Type="http://schemas.openxmlformats.org/officeDocument/2006/relationships/image" Target="../media/image67.png"/><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6553200"/>
            <a:ext cx="9906000" cy="284528"/>
          </a:xfrm>
          <a:prstGeom prst="rect">
            <a:avLst/>
          </a:prstGeom>
          <a:noFill/>
        </p:spPr>
        <p:txBody>
          <a:bodyPr wrap="square" lIns="68415" tIns="34208" rIns="68415" bIns="34208" rtlCol="0">
            <a:spAutoFit/>
          </a:bodyPr>
          <a:lstStyle/>
          <a:p>
            <a:pPr algn="ctr"/>
            <a:r>
              <a:rPr lang="en-IN" sz="1400" dirty="0">
                <a:latin typeface="Bahnschrift" panose="020B0502040204020203" pitchFamily="34" charset="0"/>
                <a:ea typeface="Adobe Kaiti Std R" pitchFamily="18" charset="-128"/>
              </a:rPr>
              <a:t>Code </a:t>
            </a:r>
            <a:r>
              <a:rPr lang="en-IN" sz="1400" dirty="0" smtClean="0">
                <a:latin typeface="Bahnschrift" panose="020B0502040204020203" pitchFamily="34" charset="0"/>
                <a:ea typeface="Adobe Kaiti Std R" pitchFamily="18" charset="-128"/>
              </a:rPr>
              <a:t>1200</a:t>
            </a:r>
            <a:endParaRPr lang="en-IN" sz="1400" dirty="0">
              <a:solidFill>
                <a:srgbClr val="0070C0"/>
              </a:solidFill>
              <a:latin typeface="Bahnschrift" panose="020B0502040204020203" pitchFamily="34" charset="0"/>
              <a:ea typeface="Adobe Kaiti Std R" pitchFamily="18" charset="-128"/>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017" y="385011"/>
            <a:ext cx="9131966" cy="6087977"/>
          </a:xfrm>
          <a:prstGeom prst="rect">
            <a:avLst/>
          </a:prstGeom>
        </p:spPr>
      </p:pic>
    </p:spTree>
    <p:extLst>
      <p:ext uri="{BB962C8B-B14F-4D97-AF65-F5344CB8AC3E}">
        <p14:creationId xmlns:p14="http://schemas.microsoft.com/office/powerpoint/2010/main" val="15949156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 name="Group 108"/>
          <p:cNvGrpSpPr/>
          <p:nvPr/>
        </p:nvGrpSpPr>
        <p:grpSpPr>
          <a:xfrm>
            <a:off x="4644671" y="304800"/>
            <a:ext cx="4512507" cy="3198566"/>
            <a:chOff x="3945692" y="364868"/>
            <a:chExt cx="4512507" cy="3198566"/>
          </a:xfrm>
        </p:grpSpPr>
        <p:grpSp>
          <p:nvGrpSpPr>
            <p:cNvPr id="16" name="Group 15"/>
            <p:cNvGrpSpPr/>
            <p:nvPr/>
          </p:nvGrpSpPr>
          <p:grpSpPr>
            <a:xfrm>
              <a:off x="3945692" y="364868"/>
              <a:ext cx="4367825" cy="3100867"/>
              <a:chOff x="4844437" y="165373"/>
              <a:chExt cx="4511985" cy="3203211"/>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10759" y="267638"/>
                <a:ext cx="645663" cy="2932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4844437" y="165373"/>
                <a:ext cx="4096070" cy="3203211"/>
                <a:chOff x="587979" y="3820450"/>
                <a:chExt cx="4176167" cy="2721667"/>
              </a:xfrm>
            </p:grpSpPr>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979" y="3820450"/>
                  <a:ext cx="2637821" cy="2721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 name="Rectangle 67"/>
                <p:cNvSpPr/>
                <p:nvPr/>
              </p:nvSpPr>
              <p:spPr>
                <a:xfrm>
                  <a:off x="3274028" y="4190459"/>
                  <a:ext cx="1490118" cy="222972"/>
                </a:xfrm>
                <a:prstGeom prst="rect">
                  <a:avLst/>
                </a:prstGeom>
              </p:spPr>
              <p:txBody>
                <a:bodyPr wrap="square" lIns="68415" tIns="34208" rIns="68415" bIns="34208">
                  <a:spAutoFit/>
                </a:bodyPr>
                <a:lstStyle/>
                <a:p>
                  <a:r>
                    <a:rPr lang="en-IN" sz="1000" dirty="0">
                      <a:solidFill>
                        <a:prstClr val="black"/>
                      </a:solidFill>
                      <a:latin typeface="+mj-lt"/>
                      <a:ea typeface="Adobe Kaiti Std R" pitchFamily="18" charset="-128"/>
                    </a:rPr>
                    <a:t>Gypsum ceiling</a:t>
                  </a:r>
                  <a:endParaRPr lang="en-IN" sz="1000" dirty="0">
                    <a:solidFill>
                      <a:srgbClr val="0070C0"/>
                    </a:solidFill>
                    <a:latin typeface="+mj-lt"/>
                    <a:ea typeface="Adobe Kaiti Std R" pitchFamily="18" charset="-128"/>
                  </a:endParaRPr>
                </a:p>
              </p:txBody>
            </p:sp>
            <p:sp>
              <p:nvSpPr>
                <p:cNvPr id="70" name="Rectangle 69"/>
                <p:cNvSpPr/>
                <p:nvPr/>
              </p:nvSpPr>
              <p:spPr>
                <a:xfrm>
                  <a:off x="3274028" y="4511140"/>
                  <a:ext cx="1490118" cy="222972"/>
                </a:xfrm>
                <a:prstGeom prst="rect">
                  <a:avLst/>
                </a:prstGeom>
              </p:spPr>
              <p:txBody>
                <a:bodyPr wrap="square" lIns="68415" tIns="34208" rIns="68415" bIns="34208">
                  <a:spAutoFit/>
                </a:bodyPr>
                <a:lstStyle/>
                <a:p>
                  <a:r>
                    <a:rPr lang="en-IN" sz="1000" dirty="0">
                      <a:solidFill>
                        <a:prstClr val="black"/>
                      </a:solidFill>
                      <a:latin typeface="+mj-lt"/>
                      <a:ea typeface="Adobe Kaiti Std R" pitchFamily="18" charset="-128"/>
                    </a:rPr>
                    <a:t>3mm </a:t>
                  </a:r>
                  <a:r>
                    <a:rPr lang="en-IN" sz="1000" dirty="0" err="1">
                      <a:solidFill>
                        <a:prstClr val="black"/>
                      </a:solidFill>
                      <a:latin typeface="+mj-lt"/>
                      <a:ea typeface="Adobe Kaiti Std R" pitchFamily="18" charset="-128"/>
                    </a:rPr>
                    <a:t>corten</a:t>
                  </a:r>
                  <a:r>
                    <a:rPr lang="en-IN" sz="1000" dirty="0">
                      <a:solidFill>
                        <a:prstClr val="black"/>
                      </a:solidFill>
                      <a:latin typeface="+mj-lt"/>
                      <a:ea typeface="Adobe Kaiti Std R" pitchFamily="18" charset="-128"/>
                    </a:rPr>
                    <a:t> sheet </a:t>
                  </a:r>
                  <a:endParaRPr lang="en-IN" sz="1000" dirty="0">
                    <a:solidFill>
                      <a:srgbClr val="0070C0"/>
                    </a:solidFill>
                    <a:latin typeface="+mj-lt"/>
                    <a:ea typeface="Adobe Kaiti Std R" pitchFamily="18" charset="-128"/>
                  </a:endParaRPr>
                </a:p>
              </p:txBody>
            </p:sp>
            <p:sp>
              <p:nvSpPr>
                <p:cNvPr id="72" name="Rectangle 71"/>
                <p:cNvSpPr/>
                <p:nvPr/>
              </p:nvSpPr>
              <p:spPr>
                <a:xfrm>
                  <a:off x="3274028" y="5170956"/>
                  <a:ext cx="1490118" cy="222972"/>
                </a:xfrm>
                <a:prstGeom prst="rect">
                  <a:avLst/>
                </a:prstGeom>
              </p:spPr>
              <p:txBody>
                <a:bodyPr wrap="square" lIns="68415" tIns="34208" rIns="68415" bIns="34208">
                  <a:spAutoFit/>
                </a:bodyPr>
                <a:lstStyle/>
                <a:p>
                  <a:r>
                    <a:rPr lang="en-IN" sz="1000" dirty="0">
                      <a:solidFill>
                        <a:prstClr val="black"/>
                      </a:solidFill>
                      <a:latin typeface="+mj-lt"/>
                      <a:ea typeface="Adobe Kaiti Std R" pitchFamily="18" charset="-128"/>
                    </a:rPr>
                    <a:t>Name laser cut</a:t>
                  </a:r>
                  <a:endParaRPr lang="en-IN" sz="1000" dirty="0">
                    <a:solidFill>
                      <a:srgbClr val="0070C0"/>
                    </a:solidFill>
                    <a:latin typeface="+mj-lt"/>
                    <a:ea typeface="Adobe Kaiti Std R" pitchFamily="18" charset="-128"/>
                  </a:endParaRPr>
                </a:p>
              </p:txBody>
            </p:sp>
            <p:sp>
              <p:nvSpPr>
                <p:cNvPr id="69" name="Rectangle 68"/>
                <p:cNvSpPr/>
                <p:nvPr/>
              </p:nvSpPr>
              <p:spPr>
                <a:xfrm>
                  <a:off x="3274027" y="6086064"/>
                  <a:ext cx="1490119" cy="222972"/>
                </a:xfrm>
                <a:prstGeom prst="rect">
                  <a:avLst/>
                </a:prstGeom>
              </p:spPr>
              <p:txBody>
                <a:bodyPr wrap="square" lIns="68415" tIns="34208" rIns="68415" bIns="34208">
                  <a:spAutoFit/>
                </a:bodyPr>
                <a:lstStyle/>
                <a:p>
                  <a:r>
                    <a:rPr lang="en-IN" sz="1000" dirty="0">
                      <a:solidFill>
                        <a:prstClr val="black"/>
                      </a:solidFill>
                      <a:latin typeface="+mj-lt"/>
                      <a:ea typeface="Adobe Kaiti Std R" pitchFamily="18" charset="-128"/>
                    </a:rPr>
                    <a:t>3mm </a:t>
                  </a:r>
                  <a:r>
                    <a:rPr lang="en-IN" sz="1000" dirty="0" err="1">
                      <a:solidFill>
                        <a:prstClr val="black"/>
                      </a:solidFill>
                      <a:latin typeface="+mj-lt"/>
                      <a:ea typeface="Adobe Kaiti Std R" pitchFamily="18" charset="-128"/>
                    </a:rPr>
                    <a:t>corten</a:t>
                  </a:r>
                  <a:r>
                    <a:rPr lang="en-IN" sz="1000" dirty="0">
                      <a:solidFill>
                        <a:prstClr val="black"/>
                      </a:solidFill>
                      <a:latin typeface="+mj-lt"/>
                      <a:ea typeface="Adobe Kaiti Std R" pitchFamily="18" charset="-128"/>
                    </a:rPr>
                    <a:t> sheet </a:t>
                  </a:r>
                  <a:endParaRPr lang="en-IN" sz="1000" dirty="0">
                    <a:solidFill>
                      <a:srgbClr val="0070C0"/>
                    </a:solidFill>
                    <a:latin typeface="+mj-lt"/>
                    <a:ea typeface="Adobe Kaiti Std R" pitchFamily="18" charset="-128"/>
                  </a:endParaRPr>
                </a:p>
              </p:txBody>
            </p:sp>
          </p:grpSp>
        </p:grpSp>
        <p:sp>
          <p:nvSpPr>
            <p:cNvPr id="83" name="Rectangle 82"/>
            <p:cNvSpPr/>
            <p:nvPr/>
          </p:nvSpPr>
          <p:spPr>
            <a:xfrm>
              <a:off x="3962400" y="3340462"/>
              <a:ext cx="2240643" cy="222972"/>
            </a:xfrm>
            <a:prstGeom prst="rect">
              <a:avLst/>
            </a:prstGeom>
          </p:spPr>
          <p:txBody>
            <a:bodyPr wrap="square" lIns="68415" tIns="34208" rIns="68415" bIns="34208">
              <a:spAutoFit/>
            </a:bodyPr>
            <a:lstStyle/>
            <a:p>
              <a:pPr lvl="0"/>
              <a:r>
                <a:rPr lang="en-IN" sz="1000" dirty="0">
                  <a:solidFill>
                    <a:prstClr val="black"/>
                  </a:solidFill>
                  <a:latin typeface="+mj-lt"/>
                  <a:ea typeface="Adobe Kaiti Std R" pitchFamily="18" charset="-128"/>
                </a:rPr>
                <a:t>ELEVATION</a:t>
              </a:r>
              <a:endParaRPr lang="en-IN" sz="1000" dirty="0">
                <a:solidFill>
                  <a:srgbClr val="0070C0"/>
                </a:solidFill>
                <a:latin typeface="+mj-lt"/>
                <a:ea typeface="Adobe Kaiti Std R" pitchFamily="18" charset="-128"/>
              </a:endParaRPr>
            </a:p>
          </p:txBody>
        </p:sp>
        <p:sp>
          <p:nvSpPr>
            <p:cNvPr id="84" name="Rectangle 83"/>
            <p:cNvSpPr/>
            <p:nvPr/>
          </p:nvSpPr>
          <p:spPr>
            <a:xfrm>
              <a:off x="7721968" y="3340462"/>
              <a:ext cx="736231" cy="222972"/>
            </a:xfrm>
            <a:prstGeom prst="rect">
              <a:avLst/>
            </a:prstGeom>
          </p:spPr>
          <p:txBody>
            <a:bodyPr wrap="square" lIns="68415" tIns="34208" rIns="68415" bIns="34208">
              <a:spAutoFit/>
            </a:bodyPr>
            <a:lstStyle/>
            <a:p>
              <a:pPr lvl="0"/>
              <a:r>
                <a:rPr lang="en-IN" sz="1000" dirty="0">
                  <a:solidFill>
                    <a:prstClr val="black"/>
                  </a:solidFill>
                  <a:latin typeface="+mj-lt"/>
                  <a:ea typeface="Adobe Kaiti Std R" pitchFamily="18" charset="-128"/>
                </a:rPr>
                <a:t>SECTION</a:t>
              </a:r>
              <a:endParaRPr lang="en-IN" sz="1000" dirty="0">
                <a:solidFill>
                  <a:srgbClr val="0070C0"/>
                </a:solidFill>
                <a:latin typeface="+mj-lt"/>
                <a:ea typeface="Adobe Kaiti Std R" pitchFamily="18" charset="-128"/>
              </a:endParaRPr>
            </a:p>
          </p:txBody>
        </p:sp>
        <p:cxnSp>
          <p:nvCxnSpPr>
            <p:cNvPr id="43" name="Straight Connector 42"/>
            <p:cNvCxnSpPr/>
            <p:nvPr/>
          </p:nvCxnSpPr>
          <p:spPr>
            <a:xfrm>
              <a:off x="5867400" y="915608"/>
              <a:ext cx="609600" cy="0"/>
            </a:xfrm>
            <a:prstGeom prst="line">
              <a:avLst/>
            </a:prstGeom>
            <a:ln w="3175" cap="flat">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5867400" y="1278807"/>
              <a:ext cx="609600" cy="0"/>
            </a:xfrm>
            <a:prstGeom prst="line">
              <a:avLst/>
            </a:prstGeom>
            <a:ln w="3175" cap="flat">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5638800" y="2030554"/>
              <a:ext cx="838200" cy="0"/>
            </a:xfrm>
            <a:prstGeom prst="line">
              <a:avLst/>
            </a:prstGeom>
            <a:ln w="3175" cap="flat">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7391400" y="915608"/>
              <a:ext cx="457200" cy="0"/>
            </a:xfrm>
            <a:prstGeom prst="line">
              <a:avLst/>
            </a:prstGeom>
            <a:ln w="3175" cap="flat">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7559196" y="1278807"/>
              <a:ext cx="403679" cy="0"/>
            </a:xfrm>
            <a:prstGeom prst="line">
              <a:avLst/>
            </a:prstGeom>
            <a:ln w="3175" cap="flat">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5867400" y="3073161"/>
              <a:ext cx="609600" cy="0"/>
            </a:xfrm>
            <a:prstGeom prst="line">
              <a:avLst/>
            </a:prstGeom>
            <a:ln w="3175" cap="flat">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7597321" y="3073161"/>
              <a:ext cx="403679" cy="0"/>
            </a:xfrm>
            <a:prstGeom prst="line">
              <a:avLst/>
            </a:prstGeom>
            <a:ln w="3175" cap="flat">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grpSp>
      <p:sp>
        <p:nvSpPr>
          <p:cNvPr id="14" name="Rectangle 13"/>
          <p:cNvSpPr/>
          <p:nvPr/>
        </p:nvSpPr>
        <p:spPr>
          <a:xfrm>
            <a:off x="380999" y="381000"/>
            <a:ext cx="2520571" cy="4008624"/>
          </a:xfrm>
          <a:prstGeom prst="rect">
            <a:avLst/>
          </a:prstGeom>
        </p:spPr>
        <p:txBody>
          <a:bodyPr wrap="square" lIns="68415" tIns="34208" rIns="68415" bIns="34208">
            <a:spAutoFit/>
          </a:bodyPr>
          <a:lstStyle/>
          <a:p>
            <a:pPr algn="just"/>
            <a:r>
              <a:rPr lang="en-IN" sz="1400" b="1" dirty="0">
                <a:solidFill>
                  <a:prstClr val="black"/>
                </a:solidFill>
                <a:latin typeface="Bahnschrift" panose="020B0502040204020203" pitchFamily="34" charset="0"/>
                <a:ea typeface="Adobe Kaiti Std R" pitchFamily="18" charset="-128"/>
              </a:rPr>
              <a:t>E</a:t>
            </a:r>
            <a:r>
              <a:rPr lang="en-IN" sz="1400" b="1" dirty="0" smtClean="0">
                <a:solidFill>
                  <a:prstClr val="black"/>
                </a:solidFill>
                <a:latin typeface="Bahnschrift" panose="020B0502040204020203" pitchFamily="34" charset="0"/>
                <a:ea typeface="Adobe Kaiti Std R" pitchFamily="18" charset="-128"/>
              </a:rPr>
              <a:t>ntrance</a:t>
            </a:r>
            <a:r>
              <a:rPr lang="en-IN" sz="1400" dirty="0" smtClean="0">
                <a:solidFill>
                  <a:prstClr val="black"/>
                </a:solidFill>
                <a:latin typeface="Bahnschrift" panose="020B0502040204020203" pitchFamily="34" charset="0"/>
                <a:ea typeface="Adobe Kaiti Std R" pitchFamily="18" charset="-128"/>
              </a:rPr>
              <a:t>:</a:t>
            </a:r>
          </a:p>
          <a:p>
            <a:pPr algn="just"/>
            <a:endParaRPr lang="en-IN" sz="1400" dirty="0">
              <a:solidFill>
                <a:prstClr val="black"/>
              </a:solidFill>
              <a:latin typeface="Bahnschrift" panose="020B0502040204020203" pitchFamily="34" charset="0"/>
              <a:ea typeface="Adobe Kaiti Std R" pitchFamily="18" charset="-128"/>
            </a:endParaRPr>
          </a:p>
          <a:p>
            <a:pPr algn="just"/>
            <a:r>
              <a:rPr lang="en-IN" sz="1200" dirty="0" smtClean="0">
                <a:solidFill>
                  <a:prstClr val="black"/>
                </a:solidFill>
                <a:latin typeface="Bahnschrift" panose="020B0502040204020203" pitchFamily="34" charset="0"/>
                <a:ea typeface="Adobe Kaiti Std R" pitchFamily="18" charset="-128"/>
              </a:rPr>
              <a:t>Entrance </a:t>
            </a:r>
            <a:r>
              <a:rPr lang="en-IN" sz="1200" dirty="0">
                <a:solidFill>
                  <a:prstClr val="black"/>
                </a:solidFill>
                <a:latin typeface="Bahnschrift" panose="020B0502040204020203" pitchFamily="34" charset="0"/>
                <a:ea typeface="Adobe Kaiti Std R" pitchFamily="18" charset="-128"/>
              </a:rPr>
              <a:t>of the apartment sets the tone for the a modern yet an Indian contemporary design. The Rustic </a:t>
            </a:r>
            <a:r>
              <a:rPr lang="en-IN" sz="1200" dirty="0" err="1">
                <a:solidFill>
                  <a:prstClr val="black"/>
                </a:solidFill>
                <a:latin typeface="Bahnschrift" panose="020B0502040204020203" pitchFamily="34" charset="0"/>
                <a:ea typeface="Adobe Kaiti Std R" pitchFamily="18" charset="-128"/>
              </a:rPr>
              <a:t>corten</a:t>
            </a:r>
            <a:r>
              <a:rPr lang="en-IN" sz="1200" dirty="0">
                <a:solidFill>
                  <a:prstClr val="black"/>
                </a:solidFill>
                <a:latin typeface="Bahnschrift" panose="020B0502040204020203" pitchFamily="34" charset="0"/>
                <a:ea typeface="Adobe Kaiti Std R" pitchFamily="18" charset="-128"/>
              </a:rPr>
              <a:t> steel panel at the entrance is beautifully accentuated by the light falling on it from the top. The entrance is adorned with a rustic seating and Exclusive artefacts which make the entry to the house grand yet bespoke. </a:t>
            </a:r>
            <a:r>
              <a:rPr lang="en-IN" sz="1200" dirty="0" smtClean="0">
                <a:solidFill>
                  <a:prstClr val="black"/>
                </a:solidFill>
                <a:latin typeface="Bahnschrift" panose="020B0502040204020203" pitchFamily="34" charset="0"/>
                <a:ea typeface="Adobe Kaiti Std R" pitchFamily="18" charset="-128"/>
              </a:rPr>
              <a:t>The </a:t>
            </a:r>
            <a:r>
              <a:rPr lang="en-IN" sz="1200" dirty="0">
                <a:solidFill>
                  <a:prstClr val="black"/>
                </a:solidFill>
                <a:latin typeface="Bahnschrift" panose="020B0502040204020203" pitchFamily="34" charset="0"/>
                <a:ea typeface="Adobe Kaiti Std R" pitchFamily="18" charset="-128"/>
              </a:rPr>
              <a:t>raw nature of the rusted corten steel is brought to notice by the wall washer light that grazes the surface of the panel. Right next to this panel sits a bench designed in post modern era. Laser cut backlit suspended letters form the name plate within the corten steel panel.</a:t>
            </a:r>
          </a:p>
          <a:p>
            <a:pPr algn="just"/>
            <a:endParaRPr lang="en-IN" sz="1200" dirty="0">
              <a:solidFill>
                <a:prstClr val="black"/>
              </a:solidFill>
              <a:latin typeface="Bahnschrift" panose="020B0502040204020203" pitchFamily="34" charset="0"/>
              <a:ea typeface="Adobe Kaiti Std R" pitchFamily="18" charset="-128"/>
            </a:endParaRPr>
          </a:p>
        </p:txBody>
      </p:sp>
      <p:sp>
        <p:nvSpPr>
          <p:cNvPr id="15" name="Rectangle 14"/>
          <p:cNvSpPr/>
          <p:nvPr/>
        </p:nvSpPr>
        <p:spPr>
          <a:xfrm>
            <a:off x="380999" y="6340787"/>
            <a:ext cx="2240643" cy="222972"/>
          </a:xfrm>
          <a:prstGeom prst="rect">
            <a:avLst/>
          </a:prstGeom>
        </p:spPr>
        <p:txBody>
          <a:bodyPr wrap="square" lIns="68415" tIns="34208" rIns="68415" bIns="34208">
            <a:spAutoFit/>
          </a:bodyPr>
          <a:lstStyle/>
          <a:p>
            <a:pPr lvl="0"/>
            <a:r>
              <a:rPr lang="en-IN" sz="1000" dirty="0">
                <a:solidFill>
                  <a:prstClr val="black"/>
                </a:solidFill>
                <a:latin typeface="+mj-lt"/>
                <a:ea typeface="Adobe Kaiti Std R" pitchFamily="18" charset="-128"/>
              </a:rPr>
              <a:t>DECOR</a:t>
            </a:r>
            <a:endParaRPr lang="en-IN" sz="1000" dirty="0">
              <a:solidFill>
                <a:srgbClr val="0070C0"/>
              </a:solidFill>
              <a:latin typeface="+mj-lt"/>
              <a:ea typeface="Adobe Kaiti Std R" pitchFamily="18" charset="-128"/>
            </a:endParaRPr>
          </a:p>
        </p:txBody>
      </p:sp>
      <p:sp>
        <p:nvSpPr>
          <p:cNvPr id="31" name="Rectangle 30"/>
          <p:cNvSpPr/>
          <p:nvPr/>
        </p:nvSpPr>
        <p:spPr>
          <a:xfrm>
            <a:off x="5379720" y="3678323"/>
            <a:ext cx="1195297" cy="222972"/>
          </a:xfrm>
          <a:prstGeom prst="rect">
            <a:avLst/>
          </a:prstGeom>
        </p:spPr>
        <p:txBody>
          <a:bodyPr wrap="square" lIns="68415" tIns="34208" rIns="68415" bIns="34208">
            <a:spAutoFit/>
          </a:bodyPr>
          <a:lstStyle/>
          <a:p>
            <a:r>
              <a:rPr lang="en-IN" sz="1000" dirty="0">
                <a:solidFill>
                  <a:prstClr val="black"/>
                </a:solidFill>
                <a:latin typeface="+mj-lt"/>
                <a:ea typeface="Adobe Kaiti Std R" pitchFamily="18" charset="-128"/>
              </a:rPr>
              <a:t>Grazer light</a:t>
            </a:r>
            <a:endParaRPr lang="en-IN" sz="1000" dirty="0">
              <a:solidFill>
                <a:srgbClr val="0070C0"/>
              </a:solidFill>
              <a:latin typeface="+mj-lt"/>
              <a:ea typeface="Adobe Kaiti Std R" pitchFamily="18" charset="-128"/>
            </a:endParaRPr>
          </a:p>
        </p:txBody>
      </p:sp>
      <p:sp>
        <p:nvSpPr>
          <p:cNvPr id="76" name="Rectangle 75"/>
          <p:cNvSpPr/>
          <p:nvPr/>
        </p:nvSpPr>
        <p:spPr>
          <a:xfrm>
            <a:off x="6641500" y="6148164"/>
            <a:ext cx="2240643" cy="222972"/>
          </a:xfrm>
          <a:prstGeom prst="rect">
            <a:avLst/>
          </a:prstGeom>
        </p:spPr>
        <p:txBody>
          <a:bodyPr wrap="square" lIns="68415" tIns="34208" rIns="68415" bIns="34208">
            <a:spAutoFit/>
          </a:bodyPr>
          <a:lstStyle/>
          <a:p>
            <a:pPr lvl="0"/>
            <a:r>
              <a:rPr lang="en-IN" sz="1000" dirty="0">
                <a:solidFill>
                  <a:prstClr val="black"/>
                </a:solidFill>
                <a:latin typeface="+mj-lt"/>
                <a:ea typeface="Adobe Kaiti Std R" pitchFamily="18" charset="-128"/>
              </a:rPr>
              <a:t>ENTRANCE SOFA</a:t>
            </a:r>
            <a:endParaRPr lang="en-IN" sz="1000" dirty="0">
              <a:solidFill>
                <a:srgbClr val="0070C0"/>
              </a:solidFill>
              <a:latin typeface="+mj-lt"/>
              <a:ea typeface="Adobe Kaiti Std R" pitchFamily="18" charset="-128"/>
            </a:endParaRPr>
          </a:p>
        </p:txBody>
      </p:sp>
      <p:grpSp>
        <p:nvGrpSpPr>
          <p:cNvPr id="8" name="Group 7"/>
          <p:cNvGrpSpPr/>
          <p:nvPr/>
        </p:nvGrpSpPr>
        <p:grpSpPr>
          <a:xfrm>
            <a:off x="6575805" y="4166765"/>
            <a:ext cx="2821598" cy="1834649"/>
            <a:chOff x="5982374" y="3861264"/>
            <a:chExt cx="3498667" cy="2139400"/>
          </a:xfrm>
        </p:grpSpPr>
        <p:pic>
          <p:nvPicPr>
            <p:cNvPr id="103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82374" y="3861264"/>
              <a:ext cx="3498667" cy="198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9" name="Elbow Connector 78"/>
            <p:cNvCxnSpPr/>
            <p:nvPr/>
          </p:nvCxnSpPr>
          <p:spPr>
            <a:xfrm rot="10800000">
              <a:off x="7972308" y="5624064"/>
              <a:ext cx="617388" cy="2"/>
            </a:xfrm>
            <a:prstGeom prst="bentConnector3">
              <a:avLst/>
            </a:prstGeom>
            <a:ln w="3175" cap="flat">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88" name="Elbow Connector 87"/>
            <p:cNvCxnSpPr/>
            <p:nvPr/>
          </p:nvCxnSpPr>
          <p:spPr>
            <a:xfrm rot="10800000">
              <a:off x="7560588" y="5181285"/>
              <a:ext cx="1029112" cy="1"/>
            </a:xfrm>
            <a:prstGeom prst="bentConnector3">
              <a:avLst/>
            </a:prstGeom>
            <a:ln w="3175" cap="flat">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86" name="Elbow Connector 85"/>
            <p:cNvCxnSpPr/>
            <p:nvPr/>
          </p:nvCxnSpPr>
          <p:spPr>
            <a:xfrm rot="10800000">
              <a:off x="8115719" y="5736935"/>
              <a:ext cx="473978" cy="263729"/>
            </a:xfrm>
            <a:prstGeom prst="bentConnector3">
              <a:avLst/>
            </a:prstGeom>
            <a:ln w="3175" cap="flat">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3945692" y="3753494"/>
            <a:ext cx="3141898" cy="2690447"/>
            <a:chOff x="5982372" y="665044"/>
            <a:chExt cx="2759405" cy="2462121"/>
          </a:xfrm>
        </p:grpSpPr>
        <p:sp>
          <p:nvSpPr>
            <p:cNvPr id="28" name="Rectangle 27"/>
            <p:cNvSpPr/>
            <p:nvPr/>
          </p:nvSpPr>
          <p:spPr>
            <a:xfrm>
              <a:off x="7251659" y="850976"/>
              <a:ext cx="1490118" cy="222972"/>
            </a:xfrm>
            <a:prstGeom prst="rect">
              <a:avLst/>
            </a:prstGeom>
          </p:spPr>
          <p:txBody>
            <a:bodyPr wrap="square" lIns="68415" tIns="34208" rIns="68415" bIns="34208">
              <a:spAutoFit/>
            </a:bodyPr>
            <a:lstStyle/>
            <a:p>
              <a:r>
                <a:rPr lang="en-IN" sz="1000" dirty="0">
                  <a:solidFill>
                    <a:prstClr val="black"/>
                  </a:solidFill>
                  <a:latin typeface="+mj-lt"/>
                  <a:ea typeface="Adobe Kaiti Std R" pitchFamily="18" charset="-128"/>
                </a:rPr>
                <a:t>12mm plaster +pop</a:t>
              </a:r>
              <a:endParaRPr lang="en-IN" sz="1000" dirty="0">
                <a:solidFill>
                  <a:srgbClr val="0070C0"/>
                </a:solidFill>
                <a:latin typeface="+mj-lt"/>
                <a:ea typeface="Adobe Kaiti Std R" pitchFamily="18" charset="-128"/>
              </a:endParaRPr>
            </a:p>
          </p:txBody>
        </p:sp>
        <p:grpSp>
          <p:nvGrpSpPr>
            <p:cNvPr id="9" name="Group 8"/>
            <p:cNvGrpSpPr/>
            <p:nvPr/>
          </p:nvGrpSpPr>
          <p:grpSpPr>
            <a:xfrm>
              <a:off x="5982372" y="665044"/>
              <a:ext cx="2464584" cy="2462121"/>
              <a:chOff x="5982372" y="665044"/>
              <a:chExt cx="2464584" cy="2462121"/>
            </a:xfrm>
          </p:grpSpPr>
          <p:pic>
            <p:nvPicPr>
              <p:cNvPr id="1032" name="Picture 8"/>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758" r="11517"/>
              <a:stretch/>
            </p:blipFill>
            <p:spPr bwMode="auto">
              <a:xfrm>
                <a:off x="5982372" y="666445"/>
                <a:ext cx="1104278" cy="2421239"/>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6101739" y="665044"/>
                <a:ext cx="989038" cy="720407"/>
              </a:xfrm>
              <a:prstGeom prst="rect">
                <a:avLst/>
              </a:prstGeom>
              <a:noFill/>
              <a:ln w="952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68415" tIns="34208" rIns="68415" bIns="34208" rtlCol="0" anchor="ctr"/>
              <a:lstStyle/>
              <a:p>
                <a:pPr algn="ctr"/>
                <a:endParaRPr lang="en-IN"/>
              </a:p>
            </p:txBody>
          </p:sp>
          <p:sp>
            <p:nvSpPr>
              <p:cNvPr id="25" name="Rectangle 24"/>
              <p:cNvSpPr/>
              <p:nvPr/>
            </p:nvSpPr>
            <p:spPr>
              <a:xfrm>
                <a:off x="6101739" y="1494308"/>
                <a:ext cx="989038" cy="762000"/>
              </a:xfrm>
              <a:prstGeom prst="rect">
                <a:avLst/>
              </a:prstGeom>
              <a:noFill/>
              <a:ln w="952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68415" tIns="34208" rIns="68415" bIns="34208" rtlCol="0" anchor="ctr"/>
              <a:lstStyle/>
              <a:p>
                <a:pPr algn="ctr"/>
                <a:endParaRPr lang="en-IN"/>
              </a:p>
            </p:txBody>
          </p:sp>
          <p:sp>
            <p:nvSpPr>
              <p:cNvPr id="26" name="Rectangle 25"/>
              <p:cNvSpPr/>
              <p:nvPr/>
            </p:nvSpPr>
            <p:spPr>
              <a:xfrm>
                <a:off x="6101739" y="2365165"/>
                <a:ext cx="989038" cy="762000"/>
              </a:xfrm>
              <a:prstGeom prst="rect">
                <a:avLst/>
              </a:prstGeom>
              <a:noFill/>
              <a:ln w="952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68415" tIns="34208" rIns="68415" bIns="34208" rtlCol="0" anchor="ctr"/>
              <a:lstStyle/>
              <a:p>
                <a:pPr algn="ctr"/>
                <a:endParaRPr lang="en-IN"/>
              </a:p>
            </p:txBody>
          </p:sp>
          <p:sp>
            <p:nvSpPr>
              <p:cNvPr id="27" name="Rectangle 26"/>
              <p:cNvSpPr/>
              <p:nvPr/>
            </p:nvSpPr>
            <p:spPr>
              <a:xfrm>
                <a:off x="7251659" y="722096"/>
                <a:ext cx="789341" cy="222972"/>
              </a:xfrm>
              <a:prstGeom prst="rect">
                <a:avLst/>
              </a:prstGeom>
            </p:spPr>
            <p:txBody>
              <a:bodyPr wrap="square" lIns="68415" tIns="34208" rIns="68415" bIns="34208">
                <a:spAutoFit/>
              </a:bodyPr>
              <a:lstStyle/>
              <a:p>
                <a:r>
                  <a:rPr lang="en-IN" sz="1000" dirty="0">
                    <a:solidFill>
                      <a:prstClr val="black"/>
                    </a:solidFill>
                    <a:latin typeface="+mj-lt"/>
                    <a:ea typeface="Adobe Kaiti Std R" pitchFamily="18" charset="-128"/>
                  </a:rPr>
                  <a:t>Brick wall</a:t>
                </a:r>
                <a:endParaRPr lang="en-IN" sz="1000" dirty="0">
                  <a:solidFill>
                    <a:srgbClr val="0070C0"/>
                  </a:solidFill>
                  <a:latin typeface="+mj-lt"/>
                  <a:ea typeface="Adobe Kaiti Std R" pitchFamily="18" charset="-128"/>
                </a:endParaRPr>
              </a:p>
            </p:txBody>
          </p:sp>
          <p:sp>
            <p:nvSpPr>
              <p:cNvPr id="29" name="Rectangle 28"/>
              <p:cNvSpPr/>
              <p:nvPr/>
            </p:nvSpPr>
            <p:spPr>
              <a:xfrm>
                <a:off x="7251659" y="991735"/>
                <a:ext cx="789341" cy="222972"/>
              </a:xfrm>
              <a:prstGeom prst="rect">
                <a:avLst/>
              </a:prstGeom>
            </p:spPr>
            <p:txBody>
              <a:bodyPr wrap="square" lIns="68415" tIns="34208" rIns="68415" bIns="34208">
                <a:spAutoFit/>
              </a:bodyPr>
              <a:lstStyle/>
              <a:p>
                <a:r>
                  <a:rPr lang="en-IN" sz="1000" dirty="0">
                    <a:solidFill>
                      <a:prstClr val="black"/>
                    </a:solidFill>
                    <a:latin typeface="+mj-lt"/>
                    <a:ea typeface="Adobe Kaiti Std R" pitchFamily="18" charset="-128"/>
                  </a:rPr>
                  <a:t>Ply backing</a:t>
                </a:r>
                <a:endParaRPr lang="en-IN" sz="1000" dirty="0">
                  <a:solidFill>
                    <a:srgbClr val="0070C0"/>
                  </a:solidFill>
                  <a:latin typeface="+mj-lt"/>
                  <a:ea typeface="Adobe Kaiti Std R" pitchFamily="18" charset="-128"/>
                </a:endParaRPr>
              </a:p>
            </p:txBody>
          </p:sp>
          <p:sp>
            <p:nvSpPr>
              <p:cNvPr id="30" name="Rectangle 29"/>
              <p:cNvSpPr/>
              <p:nvPr/>
            </p:nvSpPr>
            <p:spPr>
              <a:xfrm>
                <a:off x="7251659" y="1134740"/>
                <a:ext cx="1195297" cy="222972"/>
              </a:xfrm>
              <a:prstGeom prst="rect">
                <a:avLst/>
              </a:prstGeom>
            </p:spPr>
            <p:txBody>
              <a:bodyPr wrap="square" lIns="68415" tIns="34208" rIns="68415" bIns="34208">
                <a:spAutoFit/>
              </a:bodyPr>
              <a:lstStyle/>
              <a:p>
                <a:r>
                  <a:rPr lang="en-IN" sz="1000" dirty="0">
                    <a:solidFill>
                      <a:prstClr val="black"/>
                    </a:solidFill>
                    <a:latin typeface="+mj-lt"/>
                    <a:ea typeface="Adobe Kaiti Std R" pitchFamily="18" charset="-128"/>
                  </a:rPr>
                  <a:t>3mm </a:t>
                </a:r>
                <a:r>
                  <a:rPr lang="en-IN" sz="1000" dirty="0" err="1">
                    <a:solidFill>
                      <a:prstClr val="black"/>
                    </a:solidFill>
                    <a:latin typeface="+mj-lt"/>
                    <a:ea typeface="Adobe Kaiti Std R" pitchFamily="18" charset="-128"/>
                  </a:rPr>
                  <a:t>corten</a:t>
                </a:r>
                <a:r>
                  <a:rPr lang="en-IN" sz="1000" dirty="0">
                    <a:solidFill>
                      <a:prstClr val="black"/>
                    </a:solidFill>
                    <a:latin typeface="+mj-lt"/>
                    <a:ea typeface="Adobe Kaiti Std R" pitchFamily="18" charset="-128"/>
                  </a:rPr>
                  <a:t> sheet</a:t>
                </a:r>
                <a:endParaRPr lang="en-IN" sz="1000" dirty="0">
                  <a:solidFill>
                    <a:srgbClr val="0070C0"/>
                  </a:solidFill>
                  <a:latin typeface="+mj-lt"/>
                  <a:ea typeface="Adobe Kaiti Std R" pitchFamily="18" charset="-128"/>
                </a:endParaRPr>
              </a:p>
            </p:txBody>
          </p:sp>
          <p:cxnSp>
            <p:nvCxnSpPr>
              <p:cNvPr id="10" name="Elbow Connector 9"/>
              <p:cNvCxnSpPr/>
              <p:nvPr/>
            </p:nvCxnSpPr>
            <p:spPr>
              <a:xfrm rot="10800000" flipV="1">
                <a:off x="6333502" y="695614"/>
                <a:ext cx="927417" cy="209374"/>
              </a:xfrm>
              <a:prstGeom prst="bentConnector3">
                <a:avLst>
                  <a:gd name="adj1" fmla="val 80724"/>
                </a:avLst>
              </a:prstGeom>
              <a:ln w="3175" cap="flat">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37" name="Elbow Connector 36"/>
              <p:cNvCxnSpPr/>
              <p:nvPr/>
            </p:nvCxnSpPr>
            <p:spPr>
              <a:xfrm rot="10800000" flipV="1">
                <a:off x="6854920" y="833480"/>
                <a:ext cx="396741" cy="1"/>
              </a:xfrm>
              <a:prstGeom prst="bentConnector3">
                <a:avLst/>
              </a:prstGeom>
              <a:ln w="3175" cap="flat">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8" name="Elbow Connector 47"/>
              <p:cNvCxnSpPr/>
              <p:nvPr/>
            </p:nvCxnSpPr>
            <p:spPr>
              <a:xfrm rot="10800000" flipV="1">
                <a:off x="6733205" y="960991"/>
                <a:ext cx="518461" cy="1470"/>
              </a:xfrm>
              <a:prstGeom prst="bentConnector3">
                <a:avLst/>
              </a:prstGeom>
              <a:ln w="3175" cap="flat">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2" name="Elbow Connector 51"/>
              <p:cNvCxnSpPr>
                <a:stCxn id="29" idx="1"/>
              </p:cNvCxnSpPr>
              <p:nvPr/>
            </p:nvCxnSpPr>
            <p:spPr>
              <a:xfrm rot="10800000">
                <a:off x="6532434" y="1103221"/>
                <a:ext cx="719226" cy="1"/>
              </a:xfrm>
              <a:prstGeom prst="bentConnector3">
                <a:avLst/>
              </a:prstGeom>
              <a:ln w="3175" cap="sq">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5" name="Elbow Connector 54"/>
              <p:cNvCxnSpPr/>
              <p:nvPr/>
            </p:nvCxnSpPr>
            <p:spPr>
              <a:xfrm rot="10800000" flipV="1">
                <a:off x="6465511" y="1250834"/>
                <a:ext cx="786156" cy="1"/>
              </a:xfrm>
              <a:prstGeom prst="bentConnector3">
                <a:avLst/>
              </a:prstGeom>
              <a:ln w="3175" cap="flat">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58" name="Rectangle 57"/>
              <p:cNvSpPr/>
              <p:nvPr/>
            </p:nvSpPr>
            <p:spPr>
              <a:xfrm>
                <a:off x="7251659" y="1683444"/>
                <a:ext cx="789341" cy="222972"/>
              </a:xfrm>
              <a:prstGeom prst="rect">
                <a:avLst/>
              </a:prstGeom>
            </p:spPr>
            <p:txBody>
              <a:bodyPr wrap="square" lIns="68415" tIns="34208" rIns="68415" bIns="34208">
                <a:spAutoFit/>
              </a:bodyPr>
              <a:lstStyle/>
              <a:p>
                <a:r>
                  <a:rPr lang="en-IN" sz="1000" dirty="0">
                    <a:solidFill>
                      <a:prstClr val="black"/>
                    </a:solidFill>
                    <a:latin typeface="+mj-lt"/>
                    <a:ea typeface="Adobe Kaiti Std R" pitchFamily="18" charset="-128"/>
                  </a:rPr>
                  <a:t>Ply backing</a:t>
                </a:r>
                <a:endParaRPr lang="en-IN" sz="1000" dirty="0">
                  <a:solidFill>
                    <a:srgbClr val="0070C0"/>
                  </a:solidFill>
                  <a:latin typeface="+mj-lt"/>
                  <a:ea typeface="Adobe Kaiti Std R" pitchFamily="18" charset="-128"/>
                </a:endParaRPr>
              </a:p>
            </p:txBody>
          </p:sp>
          <p:sp>
            <p:nvSpPr>
              <p:cNvPr id="59" name="Rectangle 58"/>
              <p:cNvSpPr/>
              <p:nvPr/>
            </p:nvSpPr>
            <p:spPr>
              <a:xfrm>
                <a:off x="7251659" y="1826448"/>
                <a:ext cx="1195297" cy="222972"/>
              </a:xfrm>
              <a:prstGeom prst="rect">
                <a:avLst/>
              </a:prstGeom>
            </p:spPr>
            <p:txBody>
              <a:bodyPr wrap="square" lIns="68415" tIns="34208" rIns="68415" bIns="34208">
                <a:spAutoFit/>
              </a:bodyPr>
              <a:lstStyle/>
              <a:p>
                <a:r>
                  <a:rPr lang="en-IN" sz="1000" dirty="0">
                    <a:solidFill>
                      <a:prstClr val="black"/>
                    </a:solidFill>
                    <a:latin typeface="+mj-lt"/>
                    <a:ea typeface="Adobe Kaiti Std R" pitchFamily="18" charset="-128"/>
                  </a:rPr>
                  <a:t>3mm </a:t>
                </a:r>
                <a:r>
                  <a:rPr lang="en-IN" sz="1000" dirty="0" err="1">
                    <a:solidFill>
                      <a:prstClr val="black"/>
                    </a:solidFill>
                    <a:latin typeface="+mj-lt"/>
                    <a:ea typeface="Adobe Kaiti Std R" pitchFamily="18" charset="-128"/>
                  </a:rPr>
                  <a:t>corten</a:t>
                </a:r>
                <a:r>
                  <a:rPr lang="en-IN" sz="1000" dirty="0">
                    <a:solidFill>
                      <a:prstClr val="black"/>
                    </a:solidFill>
                    <a:latin typeface="+mj-lt"/>
                    <a:ea typeface="Adobe Kaiti Std R" pitchFamily="18" charset="-128"/>
                  </a:rPr>
                  <a:t> sheet</a:t>
                </a:r>
                <a:endParaRPr lang="en-IN" sz="1000" dirty="0">
                  <a:solidFill>
                    <a:srgbClr val="0070C0"/>
                  </a:solidFill>
                  <a:latin typeface="+mj-lt"/>
                  <a:ea typeface="Adobe Kaiti Std R" pitchFamily="18" charset="-128"/>
                </a:endParaRPr>
              </a:p>
            </p:txBody>
          </p:sp>
          <p:cxnSp>
            <p:nvCxnSpPr>
              <p:cNvPr id="60" name="Elbow Connector 59"/>
              <p:cNvCxnSpPr/>
              <p:nvPr/>
            </p:nvCxnSpPr>
            <p:spPr>
              <a:xfrm rot="10800000" flipV="1">
                <a:off x="6733205" y="1652698"/>
                <a:ext cx="518461" cy="1"/>
              </a:xfrm>
              <a:prstGeom prst="bentConnector3">
                <a:avLst/>
              </a:prstGeom>
              <a:ln w="3175" cap="flat">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61" name="Elbow Connector 60"/>
              <p:cNvCxnSpPr>
                <a:stCxn id="58" idx="1"/>
              </p:cNvCxnSpPr>
              <p:nvPr/>
            </p:nvCxnSpPr>
            <p:spPr>
              <a:xfrm rot="10800000" flipV="1">
                <a:off x="6560103" y="1794930"/>
                <a:ext cx="691557" cy="2"/>
              </a:xfrm>
              <a:prstGeom prst="bentConnector3">
                <a:avLst/>
              </a:prstGeom>
              <a:ln w="3175" cap="flat">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62" name="Elbow Connector 61"/>
              <p:cNvCxnSpPr/>
              <p:nvPr/>
            </p:nvCxnSpPr>
            <p:spPr>
              <a:xfrm rot="10800000" flipV="1">
                <a:off x="6465511" y="1930920"/>
                <a:ext cx="786153" cy="1"/>
              </a:xfrm>
              <a:prstGeom prst="bentConnector3">
                <a:avLst/>
              </a:prstGeom>
              <a:ln w="3175" cap="flat">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63" name="Rectangle 62"/>
              <p:cNvSpPr/>
              <p:nvPr/>
            </p:nvSpPr>
            <p:spPr>
              <a:xfrm>
                <a:off x="7251659" y="2515225"/>
                <a:ext cx="789341" cy="222972"/>
              </a:xfrm>
              <a:prstGeom prst="rect">
                <a:avLst/>
              </a:prstGeom>
            </p:spPr>
            <p:txBody>
              <a:bodyPr wrap="square" lIns="68415" tIns="34208" rIns="68415" bIns="34208">
                <a:spAutoFit/>
              </a:bodyPr>
              <a:lstStyle/>
              <a:p>
                <a:r>
                  <a:rPr lang="en-IN" sz="1000" dirty="0">
                    <a:solidFill>
                      <a:prstClr val="black"/>
                    </a:solidFill>
                    <a:latin typeface="+mj-lt"/>
                    <a:ea typeface="Adobe Kaiti Std R" pitchFamily="18" charset="-128"/>
                  </a:rPr>
                  <a:t>Ply backing</a:t>
                </a:r>
                <a:endParaRPr lang="en-IN" sz="1000" dirty="0">
                  <a:solidFill>
                    <a:srgbClr val="0070C0"/>
                  </a:solidFill>
                  <a:latin typeface="+mj-lt"/>
                  <a:ea typeface="Adobe Kaiti Std R" pitchFamily="18" charset="-128"/>
                </a:endParaRPr>
              </a:p>
            </p:txBody>
          </p:sp>
          <p:sp>
            <p:nvSpPr>
              <p:cNvPr id="64" name="Rectangle 63"/>
              <p:cNvSpPr/>
              <p:nvPr/>
            </p:nvSpPr>
            <p:spPr>
              <a:xfrm>
                <a:off x="7251659" y="2658229"/>
                <a:ext cx="1195297" cy="222972"/>
              </a:xfrm>
              <a:prstGeom prst="rect">
                <a:avLst/>
              </a:prstGeom>
            </p:spPr>
            <p:txBody>
              <a:bodyPr wrap="square" lIns="68415" tIns="34208" rIns="68415" bIns="34208">
                <a:spAutoFit/>
              </a:bodyPr>
              <a:lstStyle/>
              <a:p>
                <a:r>
                  <a:rPr lang="en-IN" sz="1000" dirty="0">
                    <a:solidFill>
                      <a:prstClr val="black"/>
                    </a:solidFill>
                    <a:latin typeface="+mj-lt"/>
                    <a:ea typeface="Adobe Kaiti Std R" pitchFamily="18" charset="-128"/>
                  </a:rPr>
                  <a:t>3mm </a:t>
                </a:r>
                <a:r>
                  <a:rPr lang="en-IN" sz="1000" dirty="0" err="1">
                    <a:solidFill>
                      <a:prstClr val="black"/>
                    </a:solidFill>
                    <a:latin typeface="+mj-lt"/>
                    <a:ea typeface="Adobe Kaiti Std R" pitchFamily="18" charset="-128"/>
                  </a:rPr>
                  <a:t>corten</a:t>
                </a:r>
                <a:r>
                  <a:rPr lang="en-IN" sz="1000" dirty="0">
                    <a:solidFill>
                      <a:prstClr val="black"/>
                    </a:solidFill>
                    <a:latin typeface="+mj-lt"/>
                    <a:ea typeface="Adobe Kaiti Std R" pitchFamily="18" charset="-128"/>
                  </a:rPr>
                  <a:t> sheet</a:t>
                </a:r>
                <a:endParaRPr lang="en-IN" sz="1000" dirty="0">
                  <a:solidFill>
                    <a:srgbClr val="0070C0"/>
                  </a:solidFill>
                  <a:latin typeface="+mj-lt"/>
                  <a:ea typeface="Adobe Kaiti Std R" pitchFamily="18" charset="-128"/>
                </a:endParaRPr>
              </a:p>
            </p:txBody>
          </p:sp>
          <p:cxnSp>
            <p:nvCxnSpPr>
              <p:cNvPr id="65" name="Elbow Connector 64"/>
              <p:cNvCxnSpPr/>
              <p:nvPr/>
            </p:nvCxnSpPr>
            <p:spPr>
              <a:xfrm rot="10800000" flipV="1">
                <a:off x="6678027" y="2472858"/>
                <a:ext cx="573636" cy="1"/>
              </a:xfrm>
              <a:prstGeom prst="bentConnector3">
                <a:avLst/>
              </a:prstGeom>
              <a:ln w="3175" cap="flat">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66" name="Elbow Connector 65"/>
              <p:cNvCxnSpPr>
                <a:stCxn id="63" idx="1"/>
              </p:cNvCxnSpPr>
              <p:nvPr/>
            </p:nvCxnSpPr>
            <p:spPr>
              <a:xfrm rot="10800000">
                <a:off x="6560103" y="2626711"/>
                <a:ext cx="691557" cy="1"/>
              </a:xfrm>
              <a:prstGeom prst="bentConnector3">
                <a:avLst/>
              </a:prstGeom>
              <a:ln w="3175" cap="flat">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67" name="Elbow Connector 66"/>
              <p:cNvCxnSpPr/>
              <p:nvPr/>
            </p:nvCxnSpPr>
            <p:spPr>
              <a:xfrm rot="10800000" flipV="1">
                <a:off x="6532434" y="2751080"/>
                <a:ext cx="719228" cy="2"/>
              </a:xfrm>
              <a:prstGeom prst="bentConnector3">
                <a:avLst/>
              </a:prstGeom>
              <a:ln w="3175" cap="flat">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grpSp>
        <p:sp>
          <p:nvSpPr>
            <p:cNvPr id="93" name="Rectangle 92"/>
            <p:cNvSpPr/>
            <p:nvPr/>
          </p:nvSpPr>
          <p:spPr>
            <a:xfrm>
              <a:off x="7251659" y="1558356"/>
              <a:ext cx="1490118" cy="222972"/>
            </a:xfrm>
            <a:prstGeom prst="rect">
              <a:avLst/>
            </a:prstGeom>
          </p:spPr>
          <p:txBody>
            <a:bodyPr wrap="square" lIns="68415" tIns="34208" rIns="68415" bIns="34208">
              <a:spAutoFit/>
            </a:bodyPr>
            <a:lstStyle/>
            <a:p>
              <a:r>
                <a:rPr lang="en-IN" sz="1000" dirty="0">
                  <a:solidFill>
                    <a:prstClr val="black"/>
                  </a:solidFill>
                  <a:latin typeface="+mj-lt"/>
                  <a:ea typeface="Adobe Kaiti Std R" pitchFamily="18" charset="-128"/>
                </a:rPr>
                <a:t>12mm plaster +pop</a:t>
              </a:r>
              <a:endParaRPr lang="en-IN" sz="1000" dirty="0">
                <a:solidFill>
                  <a:srgbClr val="0070C0"/>
                </a:solidFill>
                <a:latin typeface="+mj-lt"/>
                <a:ea typeface="Adobe Kaiti Std R" pitchFamily="18" charset="-128"/>
              </a:endParaRPr>
            </a:p>
          </p:txBody>
        </p:sp>
        <p:sp>
          <p:nvSpPr>
            <p:cNvPr id="94" name="Rectangle 93"/>
            <p:cNvSpPr/>
            <p:nvPr/>
          </p:nvSpPr>
          <p:spPr>
            <a:xfrm>
              <a:off x="7251659" y="2384923"/>
              <a:ext cx="1490118" cy="222972"/>
            </a:xfrm>
            <a:prstGeom prst="rect">
              <a:avLst/>
            </a:prstGeom>
          </p:spPr>
          <p:txBody>
            <a:bodyPr wrap="square" lIns="68415" tIns="34208" rIns="68415" bIns="34208">
              <a:spAutoFit/>
            </a:bodyPr>
            <a:lstStyle/>
            <a:p>
              <a:r>
                <a:rPr lang="en-IN" sz="1000" dirty="0">
                  <a:solidFill>
                    <a:prstClr val="black"/>
                  </a:solidFill>
                  <a:latin typeface="+mj-lt"/>
                  <a:ea typeface="Adobe Kaiti Std R" pitchFamily="18" charset="-128"/>
                </a:rPr>
                <a:t>12mm plaster +pop</a:t>
              </a:r>
              <a:endParaRPr lang="en-IN" sz="1000" dirty="0">
                <a:solidFill>
                  <a:srgbClr val="0070C0"/>
                </a:solidFill>
                <a:latin typeface="+mj-lt"/>
                <a:ea typeface="Adobe Kaiti Std R" pitchFamily="18" charset="-128"/>
              </a:endParaRPr>
            </a:p>
          </p:txBody>
        </p:sp>
      </p:grpSp>
      <p:pic>
        <p:nvPicPr>
          <p:cNvPr id="8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0999" y="5334108"/>
            <a:ext cx="2438401" cy="914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p:nvSpPr>
        <p:spPr>
          <a:xfrm>
            <a:off x="3945693" y="381000"/>
            <a:ext cx="5579308" cy="6096000"/>
          </a:xfrm>
          <a:prstGeom prst="rect">
            <a:avLst/>
          </a:prstGeom>
          <a:noFill/>
          <a:ln w="1270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9" name="Straight Connector 18"/>
          <p:cNvCxnSpPr/>
          <p:nvPr/>
        </p:nvCxnSpPr>
        <p:spPr>
          <a:xfrm>
            <a:off x="3945692" y="3664246"/>
            <a:ext cx="5579309" cy="0"/>
          </a:xfrm>
          <a:prstGeom prst="line">
            <a:avLst/>
          </a:prstGeom>
          <a:noFill/>
          <a:ln w="1270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cxnSp>
      <p:cxnSp>
        <p:nvCxnSpPr>
          <p:cNvPr id="21" name="Straight Connector 20"/>
          <p:cNvCxnSpPr/>
          <p:nvPr/>
        </p:nvCxnSpPr>
        <p:spPr>
          <a:xfrm>
            <a:off x="6553200" y="3664246"/>
            <a:ext cx="0" cy="2812754"/>
          </a:xfrm>
          <a:prstGeom prst="line">
            <a:avLst/>
          </a:prstGeom>
          <a:noFill/>
          <a:ln w="1270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cxnSp>
      <p:sp>
        <p:nvSpPr>
          <p:cNvPr id="89" name="Rectangle 88"/>
          <p:cNvSpPr/>
          <p:nvPr/>
        </p:nvSpPr>
        <p:spPr>
          <a:xfrm>
            <a:off x="5455483" y="6169302"/>
            <a:ext cx="615929" cy="222972"/>
          </a:xfrm>
          <a:prstGeom prst="rect">
            <a:avLst/>
          </a:prstGeom>
        </p:spPr>
        <p:txBody>
          <a:bodyPr wrap="square" lIns="68415" tIns="34208" rIns="68415" bIns="34208">
            <a:spAutoFit/>
          </a:bodyPr>
          <a:lstStyle/>
          <a:p>
            <a:pPr lvl="0"/>
            <a:r>
              <a:rPr lang="en-IN" sz="1000" dirty="0">
                <a:solidFill>
                  <a:prstClr val="black"/>
                </a:solidFill>
                <a:latin typeface="+mj-lt"/>
                <a:ea typeface="Adobe Kaiti Std R" pitchFamily="18" charset="-128"/>
              </a:rPr>
              <a:t>DETAILS</a:t>
            </a:r>
            <a:endParaRPr lang="en-IN" sz="1000" dirty="0">
              <a:solidFill>
                <a:srgbClr val="0070C0"/>
              </a:solidFill>
              <a:latin typeface="+mj-lt"/>
              <a:ea typeface="Adobe Kaiti Std R" pitchFamily="18" charset="-128"/>
            </a:endParaRPr>
          </a:p>
        </p:txBody>
      </p:sp>
      <p:sp>
        <p:nvSpPr>
          <p:cNvPr id="122" name="Rectangle 121"/>
          <p:cNvSpPr/>
          <p:nvPr/>
        </p:nvSpPr>
        <p:spPr>
          <a:xfrm>
            <a:off x="8420947" y="698355"/>
            <a:ext cx="461196" cy="207678"/>
          </a:xfrm>
          <a:prstGeom prst="rect">
            <a:avLst/>
          </a:prstGeom>
          <a:noFill/>
          <a:ln w="952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68415" tIns="34208" rIns="68415" bIns="34208" rtlCol="0" anchor="ctr"/>
          <a:lstStyle/>
          <a:p>
            <a:pPr algn="ctr"/>
            <a:endParaRPr lang="en-IN"/>
          </a:p>
        </p:txBody>
      </p:sp>
      <p:sp>
        <p:nvSpPr>
          <p:cNvPr id="123" name="Rectangle 122"/>
          <p:cNvSpPr/>
          <p:nvPr/>
        </p:nvSpPr>
        <p:spPr>
          <a:xfrm>
            <a:off x="8420947" y="1573189"/>
            <a:ext cx="461196" cy="207678"/>
          </a:xfrm>
          <a:prstGeom prst="rect">
            <a:avLst/>
          </a:prstGeom>
          <a:noFill/>
          <a:ln w="952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68415" tIns="34208" rIns="68415" bIns="34208" rtlCol="0" anchor="ctr"/>
          <a:lstStyle/>
          <a:p>
            <a:pPr algn="ctr"/>
            <a:endParaRPr lang="en-IN"/>
          </a:p>
        </p:txBody>
      </p:sp>
      <p:sp>
        <p:nvSpPr>
          <p:cNvPr id="124" name="Rectangle 123"/>
          <p:cNvSpPr/>
          <p:nvPr/>
        </p:nvSpPr>
        <p:spPr>
          <a:xfrm>
            <a:off x="8420947" y="2819400"/>
            <a:ext cx="461196" cy="207678"/>
          </a:xfrm>
          <a:prstGeom prst="rect">
            <a:avLst/>
          </a:prstGeom>
          <a:noFill/>
          <a:ln w="952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68415" tIns="34208" rIns="68415" bIns="34208" rtlCol="0" anchor="ctr"/>
          <a:lstStyle/>
          <a:p>
            <a:pPr algn="ctr"/>
            <a:endParaRPr lang="en-IN"/>
          </a:p>
        </p:txBody>
      </p:sp>
      <p:sp>
        <p:nvSpPr>
          <p:cNvPr id="80" name="Rectangle 79"/>
          <p:cNvSpPr/>
          <p:nvPr/>
        </p:nvSpPr>
        <p:spPr>
          <a:xfrm>
            <a:off x="8699979" y="5029200"/>
            <a:ext cx="825021" cy="530749"/>
          </a:xfrm>
          <a:prstGeom prst="rect">
            <a:avLst/>
          </a:prstGeom>
        </p:spPr>
        <p:txBody>
          <a:bodyPr wrap="square" lIns="68415" tIns="34208" rIns="68415" bIns="34208">
            <a:spAutoFit/>
          </a:bodyPr>
          <a:lstStyle/>
          <a:p>
            <a:r>
              <a:rPr lang="en-IN" sz="1000" dirty="0">
                <a:solidFill>
                  <a:prstClr val="black"/>
                </a:solidFill>
                <a:latin typeface="+mj-lt"/>
                <a:ea typeface="Adobe Kaiti Std R" pitchFamily="18" charset="-128"/>
              </a:rPr>
              <a:t>Foam Seat + Artificial leather</a:t>
            </a:r>
            <a:endParaRPr lang="en-IN" sz="1000" dirty="0">
              <a:solidFill>
                <a:srgbClr val="0070C0"/>
              </a:solidFill>
              <a:latin typeface="+mj-lt"/>
              <a:ea typeface="Adobe Kaiti Std R" pitchFamily="18" charset="-128"/>
            </a:endParaRPr>
          </a:p>
        </p:txBody>
      </p:sp>
      <p:sp>
        <p:nvSpPr>
          <p:cNvPr id="85" name="Rectangle 84"/>
          <p:cNvSpPr/>
          <p:nvPr/>
        </p:nvSpPr>
        <p:spPr>
          <a:xfrm>
            <a:off x="8699979" y="5486400"/>
            <a:ext cx="825021" cy="376861"/>
          </a:xfrm>
          <a:prstGeom prst="rect">
            <a:avLst/>
          </a:prstGeom>
        </p:spPr>
        <p:txBody>
          <a:bodyPr wrap="square" lIns="68415" tIns="34208" rIns="68415" bIns="34208">
            <a:spAutoFit/>
          </a:bodyPr>
          <a:lstStyle/>
          <a:p>
            <a:r>
              <a:rPr lang="en-IN" sz="1000" dirty="0"/>
              <a:t>Birch plywood</a:t>
            </a:r>
          </a:p>
        </p:txBody>
      </p:sp>
      <p:sp>
        <p:nvSpPr>
          <p:cNvPr id="99" name="Rectangle 98"/>
          <p:cNvSpPr/>
          <p:nvPr/>
        </p:nvSpPr>
        <p:spPr>
          <a:xfrm>
            <a:off x="8699979" y="5791200"/>
            <a:ext cx="901221" cy="684637"/>
          </a:xfrm>
          <a:prstGeom prst="rect">
            <a:avLst/>
          </a:prstGeom>
        </p:spPr>
        <p:txBody>
          <a:bodyPr wrap="square" lIns="68415" tIns="34208" rIns="68415" bIns="34208">
            <a:spAutoFit/>
          </a:bodyPr>
          <a:lstStyle/>
          <a:p>
            <a:r>
              <a:rPr lang="en-IN" sz="1000" dirty="0"/>
              <a:t>25mm </a:t>
            </a:r>
            <a:r>
              <a:rPr lang="en-IN" sz="1000" dirty="0" err="1"/>
              <a:t>dia</a:t>
            </a:r>
            <a:r>
              <a:rPr lang="en-IN" sz="1000" dirty="0"/>
              <a:t> pipe in black powder coating</a:t>
            </a:r>
          </a:p>
        </p:txBody>
      </p:sp>
    </p:spTree>
    <p:extLst>
      <p:ext uri="{BB962C8B-B14F-4D97-AF65-F5344CB8AC3E}">
        <p14:creationId xmlns:p14="http://schemas.microsoft.com/office/powerpoint/2010/main" val="30019590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C:\Users\pratha\Desktop\DIG\FINAL\after photos\E_PHX252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0967" b="2516"/>
          <a:stretch/>
        </p:blipFill>
        <p:spPr bwMode="auto">
          <a:xfrm>
            <a:off x="2362200" y="206997"/>
            <a:ext cx="5298953" cy="634172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362200" y="211479"/>
            <a:ext cx="961720" cy="253750"/>
          </a:xfrm>
          <a:prstGeom prst="rect">
            <a:avLst/>
          </a:prstGeom>
        </p:spPr>
        <p:txBody>
          <a:bodyPr wrap="square" lIns="68415" tIns="34208" rIns="68415" bIns="34208">
            <a:spAutoFit/>
          </a:bodyPr>
          <a:lstStyle/>
          <a:p>
            <a:pPr algn="just"/>
            <a:r>
              <a:rPr lang="en-IN" sz="1200" b="1" dirty="0" smtClean="0">
                <a:solidFill>
                  <a:schemeClr val="bg1"/>
                </a:solidFill>
                <a:latin typeface="+mj-lt"/>
                <a:ea typeface="Adobe Kaiti Std R" pitchFamily="18" charset="-128"/>
              </a:rPr>
              <a:t>Entrance</a:t>
            </a:r>
            <a:endParaRPr lang="en-IN" sz="1200" dirty="0">
              <a:solidFill>
                <a:schemeClr val="bg1"/>
              </a:solidFill>
              <a:latin typeface="+mj-lt"/>
              <a:ea typeface="Adobe Kaiti Std R" pitchFamily="18" charset="-128"/>
            </a:endParaRPr>
          </a:p>
        </p:txBody>
      </p:sp>
    </p:spTree>
    <p:extLst>
      <p:ext uri="{BB962C8B-B14F-4D97-AF65-F5344CB8AC3E}">
        <p14:creationId xmlns:p14="http://schemas.microsoft.com/office/powerpoint/2010/main" val="33097333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381000"/>
            <a:ext cx="1907433" cy="284528"/>
          </a:xfrm>
          <a:prstGeom prst="rect">
            <a:avLst/>
          </a:prstGeom>
        </p:spPr>
        <p:txBody>
          <a:bodyPr wrap="square" lIns="68415" tIns="34208" rIns="68415" bIns="34208">
            <a:spAutoFit/>
          </a:bodyPr>
          <a:lstStyle/>
          <a:p>
            <a:pPr lvl="0"/>
            <a:r>
              <a:rPr lang="en-IN" sz="1400" b="1" dirty="0">
                <a:solidFill>
                  <a:prstClr val="black"/>
                </a:solidFill>
                <a:latin typeface="Bahnschrift" panose="020B0502040204020203" pitchFamily="34" charset="0"/>
                <a:ea typeface="Adobe Kaiti Std R" pitchFamily="18" charset="-128"/>
              </a:rPr>
              <a:t>ENTRANCE FOYER</a:t>
            </a:r>
            <a:endParaRPr lang="en-IN" sz="1400" b="1" dirty="0">
              <a:solidFill>
                <a:srgbClr val="0070C0"/>
              </a:solidFill>
              <a:latin typeface="Bahnschrift" panose="020B0502040204020203" pitchFamily="34" charset="0"/>
              <a:ea typeface="Adobe Kaiti Std R" pitchFamily="18" charset="-128"/>
            </a:endParaRPr>
          </a:p>
        </p:txBody>
      </p:sp>
      <p:pic>
        <p:nvPicPr>
          <p:cNvPr id="7"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8855" b="21112"/>
          <a:stretch/>
        </p:blipFill>
        <p:spPr bwMode="auto">
          <a:xfrm>
            <a:off x="5091545" y="2489291"/>
            <a:ext cx="4660648" cy="39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15751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381000" y="403773"/>
            <a:ext cx="2514600" cy="2900629"/>
          </a:xfrm>
          <a:prstGeom prst="rect">
            <a:avLst/>
          </a:prstGeom>
        </p:spPr>
        <p:txBody>
          <a:bodyPr wrap="square" lIns="68415" tIns="34208" rIns="68415" bIns="34208">
            <a:spAutoFit/>
          </a:bodyPr>
          <a:lstStyle/>
          <a:p>
            <a:pPr algn="just"/>
            <a:r>
              <a:rPr lang="en-IN" sz="1400" b="1" dirty="0">
                <a:solidFill>
                  <a:prstClr val="black"/>
                </a:solidFill>
                <a:latin typeface="Bahnschrift" panose="020B0502040204020203" pitchFamily="34" charset="0"/>
                <a:ea typeface="Adobe Kaiti Std R" pitchFamily="18" charset="-128"/>
              </a:rPr>
              <a:t>Entrance Foyer</a:t>
            </a:r>
            <a:r>
              <a:rPr lang="en-IN" sz="1400" dirty="0">
                <a:solidFill>
                  <a:prstClr val="black"/>
                </a:solidFill>
                <a:latin typeface="Bahnschrift" panose="020B0502040204020203" pitchFamily="34" charset="0"/>
                <a:ea typeface="Adobe Kaiti Std R" pitchFamily="18" charset="-128"/>
              </a:rPr>
              <a:t>: </a:t>
            </a:r>
            <a:endParaRPr lang="en-IN" sz="1400" dirty="0" smtClean="0">
              <a:solidFill>
                <a:prstClr val="black"/>
              </a:solidFill>
              <a:latin typeface="Bahnschrift" panose="020B0502040204020203" pitchFamily="34" charset="0"/>
              <a:ea typeface="Adobe Kaiti Std R" pitchFamily="18" charset="-128"/>
            </a:endParaRPr>
          </a:p>
          <a:p>
            <a:pPr algn="just"/>
            <a:endParaRPr lang="en-IN" sz="1400" dirty="0">
              <a:solidFill>
                <a:prstClr val="black"/>
              </a:solidFill>
              <a:latin typeface="Bahnschrift" panose="020B0502040204020203" pitchFamily="34" charset="0"/>
              <a:ea typeface="Adobe Kaiti Std R" pitchFamily="18" charset="-128"/>
            </a:endParaRPr>
          </a:p>
          <a:p>
            <a:pPr algn="just"/>
            <a:r>
              <a:rPr lang="en-IN" sz="1200" dirty="0">
                <a:latin typeface="Bahnschrift" panose="020B0502040204020203" pitchFamily="34" charset="0"/>
              </a:rPr>
              <a:t>The entrance lobby is part of the central theme of the house, ‘The Blue Scoop’. The entire volume here is rendered in a single tone of blue color. The idea behind that is to create an illusion of a small chunk of the volume being subtracted from a larger volume that constitutes the overall apartment. The relief here comes in the form of an artwork created using the creative use of jute by known artist Manish Nai. </a:t>
            </a:r>
            <a:endParaRPr lang="en-IN" sz="1200" dirty="0">
              <a:solidFill>
                <a:srgbClr val="0070C0"/>
              </a:solidFill>
              <a:latin typeface="Bahnschrift" panose="020B0502040204020203" pitchFamily="34" charset="0"/>
              <a:ea typeface="Adobe Kaiti Std R" pitchFamily="18" charset="-128"/>
            </a:endParaRPr>
          </a:p>
        </p:txBody>
      </p:sp>
      <p:pic>
        <p:nvPicPr>
          <p:cNvPr id="47" name="Picture 2" descr="F:\Pathare\IMAGES\WhatsApp Image 2020-03-31 at 11.36.39 AM.jpe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724" r="50000" b="5402"/>
          <a:stretch/>
        </p:blipFill>
        <p:spPr bwMode="auto">
          <a:xfrm>
            <a:off x="381000" y="4847642"/>
            <a:ext cx="1263052" cy="1381030"/>
          </a:xfrm>
          <a:prstGeom prst="rect">
            <a:avLst/>
          </a:prstGeom>
          <a:noFill/>
          <a:extLst>
            <a:ext uri="{909E8E84-426E-40DD-AFC4-6F175D3DCCD1}">
              <a14:hiddenFill xmlns:a14="http://schemas.microsoft.com/office/drawing/2010/main">
                <a:solidFill>
                  <a:srgbClr val="FFFFFF"/>
                </a:solidFill>
              </a14:hiddenFill>
            </a:ext>
          </a:extLst>
        </p:spPr>
      </p:pic>
      <p:sp>
        <p:nvSpPr>
          <p:cNvPr id="53" name="Rectangle 52"/>
          <p:cNvSpPr/>
          <p:nvPr/>
        </p:nvSpPr>
        <p:spPr>
          <a:xfrm>
            <a:off x="342899" y="6250375"/>
            <a:ext cx="1339253" cy="207584"/>
          </a:xfrm>
          <a:prstGeom prst="rect">
            <a:avLst/>
          </a:prstGeom>
        </p:spPr>
        <p:txBody>
          <a:bodyPr wrap="square" lIns="68415" tIns="34208" rIns="68415" bIns="34208">
            <a:spAutoFit/>
          </a:bodyPr>
          <a:lstStyle/>
          <a:p>
            <a:pPr lvl="0"/>
            <a:r>
              <a:rPr lang="en-IN" sz="900" dirty="0">
                <a:solidFill>
                  <a:prstClr val="black"/>
                </a:solidFill>
                <a:latin typeface="+mj-lt"/>
                <a:ea typeface="Adobe Kaiti Std R" pitchFamily="18" charset="-128"/>
              </a:rPr>
              <a:t>Artwork &amp; lighting</a:t>
            </a:r>
            <a:endParaRPr lang="en-IN" sz="900" dirty="0">
              <a:solidFill>
                <a:srgbClr val="0070C0"/>
              </a:solidFill>
              <a:latin typeface="+mj-lt"/>
              <a:ea typeface="Adobe Kaiti Std R" pitchFamily="18" charset="-128"/>
            </a:endParaRPr>
          </a:p>
        </p:txBody>
      </p:sp>
      <p:grpSp>
        <p:nvGrpSpPr>
          <p:cNvPr id="4" name="Group 3"/>
          <p:cNvGrpSpPr/>
          <p:nvPr/>
        </p:nvGrpSpPr>
        <p:grpSpPr>
          <a:xfrm>
            <a:off x="4145816" y="357640"/>
            <a:ext cx="5533511" cy="2995159"/>
            <a:chOff x="5877560" y="347823"/>
            <a:chExt cx="5074822" cy="2746881"/>
          </a:xfrm>
        </p:grpSpPr>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31489" y="437069"/>
              <a:ext cx="2769387" cy="2511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 name="Rectangle 56"/>
            <p:cNvSpPr/>
            <p:nvPr/>
          </p:nvSpPr>
          <p:spPr>
            <a:xfrm>
              <a:off x="5877560" y="2185863"/>
              <a:ext cx="231795" cy="200091"/>
            </a:xfrm>
            <a:prstGeom prst="rect">
              <a:avLst/>
            </a:prstGeom>
            <a:noFill/>
            <a:ln w="952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68415" tIns="34208" rIns="68415" bIns="34208" rtlCol="0" anchor="ctr"/>
            <a:lstStyle/>
            <a:p>
              <a:pPr algn="ctr"/>
              <a:endParaRPr lang="en-IN"/>
            </a:p>
          </p:txBody>
        </p:sp>
        <p:sp>
          <p:nvSpPr>
            <p:cNvPr id="74" name="Rectangle 73"/>
            <p:cNvSpPr/>
            <p:nvPr/>
          </p:nvSpPr>
          <p:spPr>
            <a:xfrm>
              <a:off x="5931490" y="1538724"/>
              <a:ext cx="1918641" cy="207584"/>
            </a:xfrm>
            <a:prstGeom prst="rect">
              <a:avLst/>
            </a:prstGeom>
          </p:spPr>
          <p:txBody>
            <a:bodyPr wrap="square" lIns="68415" tIns="34208" rIns="68415" bIns="34208">
              <a:spAutoFit/>
            </a:bodyPr>
            <a:lstStyle/>
            <a:p>
              <a:pPr lvl="0"/>
              <a:r>
                <a:rPr lang="en-IN" sz="900" dirty="0">
                  <a:solidFill>
                    <a:prstClr val="black"/>
                  </a:solidFill>
                  <a:latin typeface="+mj-lt"/>
                  <a:ea typeface="Adobe Kaiti Std R" pitchFamily="18" charset="-128"/>
                </a:rPr>
                <a:t>Entrance console :Elevation</a:t>
              </a:r>
              <a:endParaRPr lang="en-IN" sz="900" dirty="0">
                <a:solidFill>
                  <a:srgbClr val="0070C0"/>
                </a:solidFill>
                <a:latin typeface="+mj-lt"/>
                <a:ea typeface="Adobe Kaiti Std R" pitchFamily="18" charset="-128"/>
              </a:endParaRPr>
            </a:p>
          </p:txBody>
        </p:sp>
        <p:sp>
          <p:nvSpPr>
            <p:cNvPr id="80" name="Rectangle 79"/>
            <p:cNvSpPr/>
            <p:nvPr/>
          </p:nvSpPr>
          <p:spPr>
            <a:xfrm>
              <a:off x="5988882" y="2887120"/>
              <a:ext cx="1918641" cy="207584"/>
            </a:xfrm>
            <a:prstGeom prst="rect">
              <a:avLst/>
            </a:prstGeom>
          </p:spPr>
          <p:txBody>
            <a:bodyPr wrap="square" lIns="68415" tIns="34208" rIns="68415" bIns="34208">
              <a:spAutoFit/>
            </a:bodyPr>
            <a:lstStyle/>
            <a:p>
              <a:pPr lvl="0"/>
              <a:r>
                <a:rPr lang="en-IN" sz="900" dirty="0">
                  <a:solidFill>
                    <a:prstClr val="black"/>
                  </a:solidFill>
                  <a:latin typeface="+mj-lt"/>
                  <a:ea typeface="Adobe Kaiti Std R" pitchFamily="18" charset="-128"/>
                </a:rPr>
                <a:t>Entrance console :Plan</a:t>
              </a:r>
              <a:endParaRPr lang="en-IN" sz="900" dirty="0">
                <a:solidFill>
                  <a:srgbClr val="0070C0"/>
                </a:solidFill>
                <a:latin typeface="+mj-lt"/>
                <a:ea typeface="Adobe Kaiti Std R" pitchFamily="18" charset="-128"/>
              </a:endParaRPr>
            </a:p>
          </p:txBody>
        </p:sp>
        <p:sp>
          <p:nvSpPr>
            <p:cNvPr id="97" name="Rectangle 96"/>
            <p:cNvSpPr/>
            <p:nvPr/>
          </p:nvSpPr>
          <p:spPr>
            <a:xfrm>
              <a:off x="8802794" y="408428"/>
              <a:ext cx="2149588" cy="346083"/>
            </a:xfrm>
            <a:prstGeom prst="rect">
              <a:avLst/>
            </a:prstGeom>
          </p:spPr>
          <p:txBody>
            <a:bodyPr wrap="square" lIns="68415" tIns="34208" rIns="68415" bIns="34208">
              <a:spAutoFit/>
            </a:bodyPr>
            <a:lstStyle/>
            <a:p>
              <a:r>
                <a:rPr lang="en-IN" sz="900" dirty="0">
                  <a:solidFill>
                    <a:prstClr val="black"/>
                  </a:solidFill>
                  <a:latin typeface="+mj-lt"/>
                  <a:ea typeface="Adobe Kaiti Std R" pitchFamily="18" charset="-128"/>
                </a:rPr>
                <a:t>Slatted MDF sheet 12 x12mm finished in grey PU</a:t>
              </a:r>
              <a:endParaRPr lang="en-IN" sz="900" dirty="0">
                <a:solidFill>
                  <a:srgbClr val="0070C0"/>
                </a:solidFill>
                <a:latin typeface="+mj-lt"/>
                <a:ea typeface="Adobe Kaiti Std R" pitchFamily="18" charset="-128"/>
              </a:endParaRPr>
            </a:p>
          </p:txBody>
        </p:sp>
        <p:cxnSp>
          <p:nvCxnSpPr>
            <p:cNvPr id="98" name="Elbow Connector 97"/>
            <p:cNvCxnSpPr/>
            <p:nvPr/>
          </p:nvCxnSpPr>
          <p:spPr>
            <a:xfrm rot="10800000" flipV="1">
              <a:off x="8465020" y="578911"/>
              <a:ext cx="337781" cy="1"/>
            </a:xfrm>
            <a:prstGeom prst="bentConnector3">
              <a:avLst/>
            </a:prstGeom>
            <a:ln w="3175" cap="flat">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100" name="Rectangle 99"/>
            <p:cNvSpPr/>
            <p:nvPr/>
          </p:nvSpPr>
          <p:spPr>
            <a:xfrm>
              <a:off x="8802794" y="804141"/>
              <a:ext cx="1952911" cy="346083"/>
            </a:xfrm>
            <a:prstGeom prst="rect">
              <a:avLst/>
            </a:prstGeom>
          </p:spPr>
          <p:txBody>
            <a:bodyPr wrap="square" lIns="68415" tIns="34208" rIns="68415" bIns="34208">
              <a:spAutoFit/>
            </a:bodyPr>
            <a:lstStyle/>
            <a:p>
              <a:r>
                <a:rPr lang="en-IN" sz="900" dirty="0">
                  <a:solidFill>
                    <a:prstClr val="black"/>
                  </a:solidFill>
                  <a:latin typeface="+mj-lt"/>
                  <a:ea typeface="Adobe Kaiti Std R" pitchFamily="18" charset="-128"/>
                </a:rPr>
                <a:t>19mm ply finished in 4mm veneer finished in grey PU</a:t>
              </a:r>
              <a:endParaRPr lang="en-IN" sz="900" dirty="0">
                <a:solidFill>
                  <a:srgbClr val="0070C0"/>
                </a:solidFill>
                <a:latin typeface="+mj-lt"/>
                <a:ea typeface="Adobe Kaiti Std R" pitchFamily="18" charset="-128"/>
              </a:endParaRPr>
            </a:p>
          </p:txBody>
        </p:sp>
        <p:cxnSp>
          <p:nvCxnSpPr>
            <p:cNvPr id="101" name="Elbow Connector 100"/>
            <p:cNvCxnSpPr/>
            <p:nvPr/>
          </p:nvCxnSpPr>
          <p:spPr>
            <a:xfrm rot="10800000" flipV="1">
              <a:off x="8465020" y="1001997"/>
              <a:ext cx="337781" cy="1"/>
            </a:xfrm>
            <a:prstGeom prst="bentConnector3">
              <a:avLst/>
            </a:prstGeom>
            <a:ln w="3175" cap="flat">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102" name="Rectangle 101"/>
            <p:cNvSpPr/>
            <p:nvPr/>
          </p:nvSpPr>
          <p:spPr>
            <a:xfrm>
              <a:off x="8802793" y="1637651"/>
              <a:ext cx="1915069" cy="346083"/>
            </a:xfrm>
            <a:prstGeom prst="rect">
              <a:avLst/>
            </a:prstGeom>
          </p:spPr>
          <p:txBody>
            <a:bodyPr wrap="square" lIns="68415" tIns="34208" rIns="68415" bIns="34208">
              <a:spAutoFit/>
            </a:bodyPr>
            <a:lstStyle/>
            <a:p>
              <a:r>
                <a:rPr lang="en-IN" sz="900" dirty="0">
                  <a:solidFill>
                    <a:prstClr val="black"/>
                  </a:solidFill>
                  <a:latin typeface="+mj-lt"/>
                  <a:ea typeface="Adobe Kaiti Std R" pitchFamily="18" charset="-128"/>
                </a:rPr>
                <a:t>19mm ply finished in 4mm veneer finished in grey PU</a:t>
              </a:r>
              <a:endParaRPr lang="en-IN" sz="900" dirty="0">
                <a:solidFill>
                  <a:srgbClr val="0070C0"/>
                </a:solidFill>
                <a:latin typeface="+mj-lt"/>
                <a:ea typeface="Adobe Kaiti Std R" pitchFamily="18" charset="-128"/>
              </a:endParaRPr>
            </a:p>
          </p:txBody>
        </p:sp>
        <p:cxnSp>
          <p:nvCxnSpPr>
            <p:cNvPr id="103" name="Elbow Connector 102"/>
            <p:cNvCxnSpPr/>
            <p:nvPr/>
          </p:nvCxnSpPr>
          <p:spPr>
            <a:xfrm rot="10800000" flipV="1">
              <a:off x="8465020" y="1835507"/>
              <a:ext cx="337781" cy="1"/>
            </a:xfrm>
            <a:prstGeom prst="bentConnector3">
              <a:avLst/>
            </a:prstGeom>
            <a:ln w="3175" cap="flat">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104" name="Rectangle 103"/>
            <p:cNvSpPr/>
            <p:nvPr/>
          </p:nvSpPr>
          <p:spPr>
            <a:xfrm>
              <a:off x="8802794" y="2143034"/>
              <a:ext cx="1744838" cy="346083"/>
            </a:xfrm>
            <a:prstGeom prst="rect">
              <a:avLst/>
            </a:prstGeom>
          </p:spPr>
          <p:txBody>
            <a:bodyPr wrap="square" lIns="68415" tIns="34208" rIns="68415" bIns="34208">
              <a:spAutoFit/>
            </a:bodyPr>
            <a:lstStyle/>
            <a:p>
              <a:r>
                <a:rPr lang="en-IN" sz="900" dirty="0">
                  <a:solidFill>
                    <a:prstClr val="black"/>
                  </a:solidFill>
                  <a:latin typeface="+mj-lt"/>
                  <a:ea typeface="Adobe Kaiti Std R" pitchFamily="18" charset="-128"/>
                </a:rPr>
                <a:t>Slatted MDF sheet</a:t>
              </a:r>
            </a:p>
            <a:p>
              <a:r>
                <a:rPr lang="en-IN" sz="900" dirty="0">
                  <a:solidFill>
                    <a:prstClr val="black"/>
                  </a:solidFill>
                  <a:latin typeface="+mj-lt"/>
                  <a:ea typeface="Adobe Kaiti Std R" pitchFamily="18" charset="-128"/>
                </a:rPr>
                <a:t>12 x12mm finished in grey PU</a:t>
              </a:r>
              <a:endParaRPr lang="en-IN" sz="900" dirty="0">
                <a:solidFill>
                  <a:srgbClr val="0070C0"/>
                </a:solidFill>
                <a:latin typeface="+mj-lt"/>
                <a:ea typeface="Adobe Kaiti Std R" pitchFamily="18" charset="-128"/>
              </a:endParaRPr>
            </a:p>
          </p:txBody>
        </p:sp>
        <p:cxnSp>
          <p:nvCxnSpPr>
            <p:cNvPr id="105" name="Elbow Connector 104"/>
            <p:cNvCxnSpPr/>
            <p:nvPr/>
          </p:nvCxnSpPr>
          <p:spPr>
            <a:xfrm rot="10800000" flipV="1">
              <a:off x="8465020" y="2313516"/>
              <a:ext cx="337781" cy="1"/>
            </a:xfrm>
            <a:prstGeom prst="bentConnector3">
              <a:avLst/>
            </a:prstGeom>
            <a:ln w="3175" cap="flat">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106" name="Rectangle 105"/>
            <p:cNvSpPr/>
            <p:nvPr/>
          </p:nvSpPr>
          <p:spPr>
            <a:xfrm>
              <a:off x="5877560" y="347823"/>
              <a:ext cx="231795" cy="200091"/>
            </a:xfrm>
            <a:prstGeom prst="rect">
              <a:avLst/>
            </a:prstGeom>
            <a:noFill/>
            <a:ln w="952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68415" tIns="34208" rIns="68415" bIns="34208" rtlCol="0" anchor="ctr"/>
            <a:lstStyle/>
            <a:p>
              <a:pPr algn="ctr"/>
              <a:endParaRPr lang="en-IN"/>
            </a:p>
          </p:txBody>
        </p:sp>
      </p:grpSp>
      <p:grpSp>
        <p:nvGrpSpPr>
          <p:cNvPr id="3" name="Group 2"/>
          <p:cNvGrpSpPr/>
          <p:nvPr/>
        </p:nvGrpSpPr>
        <p:grpSpPr>
          <a:xfrm>
            <a:off x="6629400" y="3401290"/>
            <a:ext cx="3615265" cy="3053533"/>
            <a:chOff x="2756212" y="234293"/>
            <a:chExt cx="3615265" cy="3053533"/>
          </a:xfrm>
        </p:grpSpPr>
        <p:sp>
          <p:nvSpPr>
            <p:cNvPr id="76" name="Rectangle 75"/>
            <p:cNvSpPr/>
            <p:nvPr/>
          </p:nvSpPr>
          <p:spPr>
            <a:xfrm>
              <a:off x="2756212" y="3080242"/>
              <a:ext cx="2240643" cy="207584"/>
            </a:xfrm>
            <a:prstGeom prst="rect">
              <a:avLst/>
            </a:prstGeom>
          </p:spPr>
          <p:txBody>
            <a:bodyPr wrap="square" lIns="68415" tIns="34208" rIns="68415" bIns="34208">
              <a:spAutoFit/>
            </a:bodyPr>
            <a:lstStyle/>
            <a:p>
              <a:pPr lvl="0"/>
              <a:r>
                <a:rPr lang="en-IN" sz="900" dirty="0">
                  <a:solidFill>
                    <a:prstClr val="black"/>
                  </a:solidFill>
                  <a:latin typeface="+mj-lt"/>
                  <a:ea typeface="Adobe Kaiti Std R" pitchFamily="18" charset="-128"/>
                </a:rPr>
                <a:t>Detail B</a:t>
              </a:r>
              <a:endParaRPr lang="en-IN" sz="900" dirty="0">
                <a:solidFill>
                  <a:srgbClr val="0070C0"/>
                </a:solidFill>
                <a:latin typeface="+mj-lt"/>
                <a:ea typeface="Adobe Kaiti Std R" pitchFamily="18" charset="-128"/>
              </a:endParaRPr>
            </a:p>
          </p:txBody>
        </p:sp>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8404" t="12136" r="18067" b="17011"/>
            <a:stretch/>
          </p:blipFill>
          <p:spPr bwMode="auto">
            <a:xfrm>
              <a:off x="2810966" y="1753052"/>
              <a:ext cx="1467804" cy="1365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 name="Rectangle 53"/>
            <p:cNvSpPr/>
            <p:nvPr/>
          </p:nvSpPr>
          <p:spPr>
            <a:xfrm>
              <a:off x="2794053" y="1753052"/>
              <a:ext cx="1505149" cy="1365716"/>
            </a:xfrm>
            <a:prstGeom prst="rect">
              <a:avLst/>
            </a:prstGeom>
            <a:noFill/>
            <a:ln w="952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68415" tIns="34208" rIns="68415" bIns="34208" rtlCol="0" anchor="ctr"/>
            <a:lstStyle/>
            <a:p>
              <a:pPr algn="ctr"/>
              <a:endParaRPr lang="en-IN"/>
            </a:p>
          </p:txBody>
        </p:sp>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6212" y="234294"/>
              <a:ext cx="1580832" cy="137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3" name="Rectangle 82"/>
            <p:cNvSpPr/>
            <p:nvPr/>
          </p:nvSpPr>
          <p:spPr>
            <a:xfrm>
              <a:off x="2794053" y="234293"/>
              <a:ext cx="1505149" cy="1252705"/>
            </a:xfrm>
            <a:prstGeom prst="rect">
              <a:avLst/>
            </a:prstGeom>
            <a:noFill/>
            <a:ln w="952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68415" tIns="34208" rIns="68415" bIns="34208" rtlCol="0" anchor="ctr"/>
            <a:lstStyle/>
            <a:p>
              <a:pPr algn="ctr"/>
              <a:endParaRPr lang="en-IN"/>
            </a:p>
          </p:txBody>
        </p:sp>
        <p:sp>
          <p:nvSpPr>
            <p:cNvPr id="84" name="Rectangle 83"/>
            <p:cNvSpPr/>
            <p:nvPr/>
          </p:nvSpPr>
          <p:spPr>
            <a:xfrm>
              <a:off x="4533714" y="273258"/>
              <a:ext cx="1837763" cy="207584"/>
            </a:xfrm>
            <a:prstGeom prst="rect">
              <a:avLst/>
            </a:prstGeom>
          </p:spPr>
          <p:txBody>
            <a:bodyPr wrap="square" lIns="68415" tIns="34208" rIns="68415" bIns="34208">
              <a:spAutoFit/>
            </a:bodyPr>
            <a:lstStyle/>
            <a:p>
              <a:r>
                <a:rPr lang="en-IN" sz="900" dirty="0">
                  <a:solidFill>
                    <a:prstClr val="black"/>
                  </a:solidFill>
                  <a:latin typeface="+mj-lt"/>
                  <a:ea typeface="Adobe Kaiti Std R" pitchFamily="18" charset="-128"/>
                </a:rPr>
                <a:t>12mm back painted  </a:t>
              </a:r>
              <a:endParaRPr lang="en-IN" sz="900" dirty="0">
                <a:solidFill>
                  <a:srgbClr val="0070C0"/>
                </a:solidFill>
                <a:latin typeface="+mj-lt"/>
                <a:ea typeface="Adobe Kaiti Std R" pitchFamily="18" charset="-128"/>
              </a:endParaRPr>
            </a:p>
          </p:txBody>
        </p:sp>
        <p:cxnSp>
          <p:nvCxnSpPr>
            <p:cNvPr id="85" name="Elbow Connector 84"/>
            <p:cNvCxnSpPr/>
            <p:nvPr/>
          </p:nvCxnSpPr>
          <p:spPr>
            <a:xfrm rot="10800000" flipV="1">
              <a:off x="3724226" y="366109"/>
              <a:ext cx="809491" cy="1"/>
            </a:xfrm>
            <a:prstGeom prst="bentConnector3">
              <a:avLst/>
            </a:prstGeom>
            <a:ln w="3175" cap="flat">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86" name="Rectangle 85"/>
            <p:cNvSpPr/>
            <p:nvPr/>
          </p:nvSpPr>
          <p:spPr>
            <a:xfrm>
              <a:off x="4533714" y="462826"/>
              <a:ext cx="1246519" cy="484582"/>
            </a:xfrm>
            <a:prstGeom prst="rect">
              <a:avLst/>
            </a:prstGeom>
          </p:spPr>
          <p:txBody>
            <a:bodyPr wrap="square" lIns="68415" tIns="34208" rIns="68415" bIns="34208">
              <a:spAutoFit/>
            </a:bodyPr>
            <a:lstStyle/>
            <a:p>
              <a:r>
                <a:rPr lang="en-IN" sz="900" dirty="0">
                  <a:solidFill>
                    <a:prstClr val="black"/>
                  </a:solidFill>
                  <a:latin typeface="+mj-lt"/>
                  <a:ea typeface="Adobe Kaiti Std R" pitchFamily="18" charset="-128"/>
                </a:rPr>
                <a:t>Slatted MDF sheet</a:t>
              </a:r>
            </a:p>
            <a:p>
              <a:r>
                <a:rPr lang="en-IN" sz="900" dirty="0">
                  <a:solidFill>
                    <a:prstClr val="black"/>
                  </a:solidFill>
                  <a:latin typeface="+mj-lt"/>
                  <a:ea typeface="Adobe Kaiti Std R" pitchFamily="18" charset="-128"/>
                </a:rPr>
                <a:t>12 x12mm finished in grey PU</a:t>
              </a:r>
              <a:endParaRPr lang="en-IN" sz="900" dirty="0">
                <a:solidFill>
                  <a:srgbClr val="0070C0"/>
                </a:solidFill>
                <a:latin typeface="+mj-lt"/>
                <a:ea typeface="Adobe Kaiti Std R" pitchFamily="18" charset="-128"/>
              </a:endParaRPr>
            </a:p>
          </p:txBody>
        </p:sp>
        <p:cxnSp>
          <p:nvCxnSpPr>
            <p:cNvPr id="89" name="Elbow Connector 88"/>
            <p:cNvCxnSpPr/>
            <p:nvPr/>
          </p:nvCxnSpPr>
          <p:spPr>
            <a:xfrm rot="10800000" flipV="1">
              <a:off x="3724226" y="624237"/>
              <a:ext cx="809491" cy="1"/>
            </a:xfrm>
            <a:prstGeom prst="bentConnector3">
              <a:avLst/>
            </a:prstGeom>
            <a:ln w="3175" cap="flat">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91" name="Elbow Connector 90"/>
            <p:cNvCxnSpPr/>
            <p:nvPr/>
          </p:nvCxnSpPr>
          <p:spPr>
            <a:xfrm rot="10800000" flipV="1">
              <a:off x="3793018" y="1028305"/>
              <a:ext cx="740701" cy="1"/>
            </a:xfrm>
            <a:prstGeom prst="bentConnector3">
              <a:avLst/>
            </a:prstGeom>
            <a:ln w="3175" cap="flat">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92" name="Rectangle 91"/>
            <p:cNvSpPr/>
            <p:nvPr/>
          </p:nvSpPr>
          <p:spPr>
            <a:xfrm>
              <a:off x="4533714" y="2663474"/>
              <a:ext cx="1019640" cy="484582"/>
            </a:xfrm>
            <a:prstGeom prst="rect">
              <a:avLst/>
            </a:prstGeom>
          </p:spPr>
          <p:txBody>
            <a:bodyPr wrap="square" lIns="68415" tIns="34208" rIns="68415" bIns="34208">
              <a:spAutoFit/>
            </a:bodyPr>
            <a:lstStyle/>
            <a:p>
              <a:r>
                <a:rPr lang="en-IN" sz="900" dirty="0">
                  <a:solidFill>
                    <a:prstClr val="black"/>
                  </a:solidFill>
                  <a:latin typeface="+mj-lt"/>
                  <a:ea typeface="Adobe Kaiti Std R" pitchFamily="18" charset="-128"/>
                </a:rPr>
                <a:t>Slatted MDF sheet</a:t>
              </a:r>
            </a:p>
            <a:p>
              <a:r>
                <a:rPr lang="en-IN" sz="900" dirty="0">
                  <a:solidFill>
                    <a:prstClr val="black"/>
                  </a:solidFill>
                  <a:latin typeface="+mj-lt"/>
                  <a:ea typeface="Adobe Kaiti Std R" pitchFamily="18" charset="-128"/>
                </a:rPr>
                <a:t>12 x12mm finished in grey PU</a:t>
              </a:r>
              <a:endParaRPr lang="en-IN" sz="900" dirty="0">
                <a:solidFill>
                  <a:srgbClr val="0070C0"/>
                </a:solidFill>
                <a:latin typeface="+mj-lt"/>
                <a:ea typeface="Adobe Kaiti Std R" pitchFamily="18" charset="-128"/>
              </a:endParaRPr>
            </a:p>
          </p:txBody>
        </p:sp>
        <p:cxnSp>
          <p:nvCxnSpPr>
            <p:cNvPr id="93" name="Elbow Connector 92"/>
            <p:cNvCxnSpPr/>
            <p:nvPr/>
          </p:nvCxnSpPr>
          <p:spPr>
            <a:xfrm rot="10800000" flipV="1">
              <a:off x="3793018" y="2824886"/>
              <a:ext cx="740701" cy="1"/>
            </a:xfrm>
            <a:prstGeom prst="bentConnector3">
              <a:avLst/>
            </a:prstGeom>
            <a:ln w="3175" cap="flat">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94" name="Rectangle 93"/>
            <p:cNvSpPr/>
            <p:nvPr/>
          </p:nvSpPr>
          <p:spPr>
            <a:xfrm>
              <a:off x="4533715" y="2140242"/>
              <a:ext cx="1019640" cy="484582"/>
            </a:xfrm>
            <a:prstGeom prst="rect">
              <a:avLst/>
            </a:prstGeom>
          </p:spPr>
          <p:txBody>
            <a:bodyPr wrap="square" lIns="68415" tIns="34208" rIns="68415" bIns="34208">
              <a:spAutoFit/>
            </a:bodyPr>
            <a:lstStyle/>
            <a:p>
              <a:r>
                <a:rPr lang="en-IN" sz="900" dirty="0">
                  <a:solidFill>
                    <a:prstClr val="black"/>
                  </a:solidFill>
                  <a:latin typeface="+mj-lt"/>
                  <a:ea typeface="Adobe Kaiti Std R" pitchFamily="18" charset="-128"/>
                </a:rPr>
                <a:t>19mm ply finished in 4mm veneer finished in grey PU</a:t>
              </a:r>
              <a:endParaRPr lang="en-IN" sz="900" dirty="0">
                <a:solidFill>
                  <a:srgbClr val="0070C0"/>
                </a:solidFill>
                <a:latin typeface="+mj-lt"/>
                <a:ea typeface="Adobe Kaiti Std R" pitchFamily="18" charset="-128"/>
              </a:endParaRPr>
            </a:p>
          </p:txBody>
        </p:sp>
        <p:cxnSp>
          <p:nvCxnSpPr>
            <p:cNvPr id="95" name="Elbow Connector 94"/>
            <p:cNvCxnSpPr/>
            <p:nvPr/>
          </p:nvCxnSpPr>
          <p:spPr>
            <a:xfrm rot="10800000" flipV="1">
              <a:off x="3793017" y="2301653"/>
              <a:ext cx="740703" cy="397589"/>
            </a:xfrm>
            <a:prstGeom prst="bentConnector3">
              <a:avLst/>
            </a:prstGeom>
            <a:ln w="3175" cap="flat">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96" name="Rectangle 95"/>
            <p:cNvSpPr/>
            <p:nvPr/>
          </p:nvSpPr>
          <p:spPr>
            <a:xfrm>
              <a:off x="4533715" y="858539"/>
              <a:ext cx="1205256" cy="484582"/>
            </a:xfrm>
            <a:prstGeom prst="rect">
              <a:avLst/>
            </a:prstGeom>
          </p:spPr>
          <p:txBody>
            <a:bodyPr wrap="square" lIns="68415" tIns="34208" rIns="68415" bIns="34208">
              <a:spAutoFit/>
            </a:bodyPr>
            <a:lstStyle/>
            <a:p>
              <a:r>
                <a:rPr lang="en-IN" sz="900" dirty="0">
                  <a:solidFill>
                    <a:prstClr val="black"/>
                  </a:solidFill>
                  <a:latin typeface="+mj-lt"/>
                  <a:ea typeface="Adobe Kaiti Std R" pitchFamily="18" charset="-128"/>
                </a:rPr>
                <a:t>19mm ply finished in 4mm veneer finished in grey PU</a:t>
              </a:r>
              <a:endParaRPr lang="en-IN" sz="900" dirty="0">
                <a:solidFill>
                  <a:srgbClr val="0070C0"/>
                </a:solidFill>
                <a:latin typeface="+mj-lt"/>
                <a:ea typeface="Adobe Kaiti Std R" pitchFamily="18" charset="-128"/>
              </a:endParaRPr>
            </a:p>
          </p:txBody>
        </p:sp>
        <p:sp>
          <p:nvSpPr>
            <p:cNvPr id="107" name="Rectangle 106"/>
            <p:cNvSpPr/>
            <p:nvPr/>
          </p:nvSpPr>
          <p:spPr>
            <a:xfrm>
              <a:off x="2756212" y="1467243"/>
              <a:ext cx="2240643" cy="207584"/>
            </a:xfrm>
            <a:prstGeom prst="rect">
              <a:avLst/>
            </a:prstGeom>
          </p:spPr>
          <p:txBody>
            <a:bodyPr wrap="square" lIns="68415" tIns="34208" rIns="68415" bIns="34208">
              <a:spAutoFit/>
            </a:bodyPr>
            <a:lstStyle/>
            <a:p>
              <a:pPr lvl="0"/>
              <a:r>
                <a:rPr lang="en-IN" sz="900" dirty="0">
                  <a:solidFill>
                    <a:prstClr val="black"/>
                  </a:solidFill>
                  <a:latin typeface="+mj-lt"/>
                  <a:ea typeface="Adobe Kaiti Std R" pitchFamily="18" charset="-128"/>
                </a:rPr>
                <a:t>Detail A</a:t>
              </a:r>
              <a:endParaRPr lang="en-IN" sz="900" dirty="0">
                <a:solidFill>
                  <a:srgbClr val="0070C0"/>
                </a:solidFill>
                <a:latin typeface="+mj-lt"/>
                <a:ea typeface="Adobe Kaiti Std R" pitchFamily="18" charset="-128"/>
              </a:endParaRPr>
            </a:p>
          </p:txBody>
        </p:sp>
      </p:grpSp>
      <p:grpSp>
        <p:nvGrpSpPr>
          <p:cNvPr id="2" name="Group 1"/>
          <p:cNvGrpSpPr/>
          <p:nvPr/>
        </p:nvGrpSpPr>
        <p:grpSpPr>
          <a:xfrm>
            <a:off x="4012199" y="3746172"/>
            <a:ext cx="2617201" cy="1995538"/>
            <a:chOff x="196981" y="121283"/>
            <a:chExt cx="2906970" cy="1995538"/>
          </a:xfrm>
        </p:grpSpPr>
        <p:pic>
          <p:nvPicPr>
            <p:cNvPr id="205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7284" y="228116"/>
              <a:ext cx="1215498" cy="1605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8" name="Rectangle 107"/>
            <p:cNvSpPr/>
            <p:nvPr/>
          </p:nvSpPr>
          <p:spPr>
            <a:xfrm>
              <a:off x="217801" y="121283"/>
              <a:ext cx="1244981" cy="1724417"/>
            </a:xfrm>
            <a:prstGeom prst="rect">
              <a:avLst/>
            </a:prstGeom>
            <a:noFill/>
            <a:ln w="952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68415" tIns="34208" rIns="68415" bIns="34208" rtlCol="0" anchor="ctr"/>
            <a:lstStyle/>
            <a:p>
              <a:pPr algn="ctr"/>
              <a:endParaRPr lang="en-IN"/>
            </a:p>
          </p:txBody>
        </p:sp>
        <p:sp>
          <p:nvSpPr>
            <p:cNvPr id="109" name="Rectangle 108"/>
            <p:cNvSpPr/>
            <p:nvPr/>
          </p:nvSpPr>
          <p:spPr>
            <a:xfrm>
              <a:off x="1604120" y="228117"/>
              <a:ext cx="1195297" cy="207584"/>
            </a:xfrm>
            <a:prstGeom prst="rect">
              <a:avLst/>
            </a:prstGeom>
          </p:spPr>
          <p:txBody>
            <a:bodyPr wrap="square" lIns="68415" tIns="34208" rIns="68415" bIns="34208">
              <a:spAutoFit/>
            </a:bodyPr>
            <a:lstStyle/>
            <a:p>
              <a:r>
                <a:rPr lang="en-IN" sz="900" dirty="0">
                  <a:solidFill>
                    <a:prstClr val="black"/>
                  </a:solidFill>
                  <a:latin typeface="+mj-lt"/>
                  <a:ea typeface="Adobe Kaiti Std R" pitchFamily="18" charset="-128"/>
                </a:rPr>
                <a:t>RCC slab</a:t>
              </a:r>
              <a:endParaRPr lang="en-IN" sz="900" dirty="0">
                <a:solidFill>
                  <a:srgbClr val="0070C0"/>
                </a:solidFill>
                <a:latin typeface="+mj-lt"/>
                <a:ea typeface="Adobe Kaiti Std R" pitchFamily="18" charset="-128"/>
              </a:endParaRPr>
            </a:p>
          </p:txBody>
        </p:sp>
        <p:cxnSp>
          <p:nvCxnSpPr>
            <p:cNvPr id="110" name="Elbow Connector 109"/>
            <p:cNvCxnSpPr/>
            <p:nvPr/>
          </p:nvCxnSpPr>
          <p:spPr>
            <a:xfrm rot="10800000" flipV="1">
              <a:off x="794631" y="320967"/>
              <a:ext cx="809491" cy="1"/>
            </a:xfrm>
            <a:prstGeom prst="bentConnector3">
              <a:avLst/>
            </a:prstGeom>
            <a:ln w="3175" cap="flat">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111" name="Rectangle 110"/>
            <p:cNvSpPr/>
            <p:nvPr/>
          </p:nvSpPr>
          <p:spPr>
            <a:xfrm>
              <a:off x="1604120" y="606253"/>
              <a:ext cx="1063039" cy="346083"/>
            </a:xfrm>
            <a:prstGeom prst="rect">
              <a:avLst/>
            </a:prstGeom>
          </p:spPr>
          <p:txBody>
            <a:bodyPr wrap="square" lIns="68415" tIns="34208" rIns="68415" bIns="34208">
              <a:spAutoFit/>
            </a:bodyPr>
            <a:lstStyle/>
            <a:p>
              <a:r>
                <a:rPr lang="en-IN" sz="900" dirty="0">
                  <a:solidFill>
                    <a:prstClr val="black"/>
                  </a:solidFill>
                  <a:latin typeface="+mj-lt"/>
                  <a:ea typeface="Adobe Kaiti Std R" pitchFamily="18" charset="-128"/>
                </a:rPr>
                <a:t>Necessary ply support</a:t>
              </a:r>
              <a:endParaRPr lang="en-IN" sz="900" dirty="0">
                <a:solidFill>
                  <a:srgbClr val="0070C0"/>
                </a:solidFill>
                <a:latin typeface="+mj-lt"/>
                <a:ea typeface="Adobe Kaiti Std R" pitchFamily="18" charset="-128"/>
              </a:endParaRPr>
            </a:p>
          </p:txBody>
        </p:sp>
        <p:cxnSp>
          <p:nvCxnSpPr>
            <p:cNvPr id="112" name="Elbow Connector 111"/>
            <p:cNvCxnSpPr/>
            <p:nvPr/>
          </p:nvCxnSpPr>
          <p:spPr>
            <a:xfrm rot="10800000">
              <a:off x="655405" y="710066"/>
              <a:ext cx="948718" cy="2268"/>
            </a:xfrm>
            <a:prstGeom prst="bentConnector3">
              <a:avLst>
                <a:gd name="adj1" fmla="val 99915"/>
              </a:avLst>
            </a:prstGeom>
            <a:ln w="3175" cap="flat">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113" name="Rectangle 112"/>
            <p:cNvSpPr/>
            <p:nvPr/>
          </p:nvSpPr>
          <p:spPr>
            <a:xfrm>
              <a:off x="1604120" y="901643"/>
              <a:ext cx="1499831" cy="346083"/>
            </a:xfrm>
            <a:prstGeom prst="rect">
              <a:avLst/>
            </a:prstGeom>
          </p:spPr>
          <p:txBody>
            <a:bodyPr wrap="square" lIns="68415" tIns="34208" rIns="68415" bIns="34208">
              <a:spAutoFit/>
            </a:bodyPr>
            <a:lstStyle/>
            <a:p>
              <a:r>
                <a:rPr lang="en-IN" sz="900" dirty="0">
                  <a:solidFill>
                    <a:prstClr val="black"/>
                  </a:solidFill>
                  <a:latin typeface="+mj-lt"/>
                  <a:ea typeface="Adobe Kaiti Std R" pitchFamily="18" charset="-128"/>
                </a:rPr>
                <a:t>Ply backing finished in 4mm veneer finished in back paint</a:t>
              </a:r>
              <a:endParaRPr lang="en-IN" sz="900" dirty="0">
                <a:solidFill>
                  <a:srgbClr val="0070C0"/>
                </a:solidFill>
                <a:latin typeface="+mj-lt"/>
                <a:ea typeface="Adobe Kaiti Std R" pitchFamily="18" charset="-128"/>
              </a:endParaRPr>
            </a:p>
          </p:txBody>
        </p:sp>
        <p:cxnSp>
          <p:nvCxnSpPr>
            <p:cNvPr id="114" name="Elbow Connector 113"/>
            <p:cNvCxnSpPr/>
            <p:nvPr/>
          </p:nvCxnSpPr>
          <p:spPr>
            <a:xfrm rot="10800000">
              <a:off x="714369" y="1103734"/>
              <a:ext cx="889753" cy="9071"/>
            </a:xfrm>
            <a:prstGeom prst="bentConnector3">
              <a:avLst>
                <a:gd name="adj1" fmla="val 101773"/>
              </a:avLst>
            </a:prstGeom>
            <a:ln w="3175" cap="flat">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115" name="Rectangle 114"/>
            <p:cNvSpPr/>
            <p:nvPr/>
          </p:nvSpPr>
          <p:spPr>
            <a:xfrm>
              <a:off x="1604120" y="1442414"/>
              <a:ext cx="1195297" cy="207584"/>
            </a:xfrm>
            <a:prstGeom prst="rect">
              <a:avLst/>
            </a:prstGeom>
          </p:spPr>
          <p:txBody>
            <a:bodyPr wrap="square" lIns="68415" tIns="34208" rIns="68415" bIns="34208">
              <a:spAutoFit/>
            </a:bodyPr>
            <a:lstStyle/>
            <a:p>
              <a:r>
                <a:rPr lang="en-IN" sz="900" dirty="0">
                  <a:solidFill>
                    <a:prstClr val="black"/>
                  </a:solidFill>
                  <a:latin typeface="+mj-lt"/>
                  <a:ea typeface="Adobe Kaiti Std R" pitchFamily="18" charset="-128"/>
                </a:rPr>
                <a:t>AC Vent</a:t>
              </a:r>
              <a:endParaRPr lang="en-IN" sz="900" dirty="0">
                <a:solidFill>
                  <a:srgbClr val="0070C0"/>
                </a:solidFill>
                <a:latin typeface="+mj-lt"/>
                <a:ea typeface="Adobe Kaiti Std R" pitchFamily="18" charset="-128"/>
              </a:endParaRPr>
            </a:p>
          </p:txBody>
        </p:sp>
        <p:cxnSp>
          <p:nvCxnSpPr>
            <p:cNvPr id="116" name="Elbow Connector 115"/>
            <p:cNvCxnSpPr/>
            <p:nvPr/>
          </p:nvCxnSpPr>
          <p:spPr>
            <a:xfrm rot="10800000">
              <a:off x="714369" y="1539421"/>
              <a:ext cx="889753" cy="9071"/>
            </a:xfrm>
            <a:prstGeom prst="bentConnector3">
              <a:avLst>
                <a:gd name="adj1" fmla="val 101981"/>
              </a:avLst>
            </a:prstGeom>
            <a:ln w="3175" cap="flat">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117" name="Rectangle 116"/>
            <p:cNvSpPr/>
            <p:nvPr/>
          </p:nvSpPr>
          <p:spPr>
            <a:xfrm>
              <a:off x="1604120" y="1715000"/>
              <a:ext cx="1499831" cy="346083"/>
            </a:xfrm>
            <a:prstGeom prst="rect">
              <a:avLst/>
            </a:prstGeom>
          </p:spPr>
          <p:txBody>
            <a:bodyPr wrap="square" lIns="68415" tIns="34208" rIns="68415" bIns="34208">
              <a:spAutoFit/>
            </a:bodyPr>
            <a:lstStyle/>
            <a:p>
              <a:r>
                <a:rPr lang="en-IN" sz="900" dirty="0">
                  <a:solidFill>
                    <a:prstClr val="black"/>
                  </a:solidFill>
                  <a:latin typeface="+mj-lt"/>
                  <a:ea typeface="Adobe Kaiti Std R" pitchFamily="18" charset="-128"/>
                </a:rPr>
                <a:t>Ply backing finished in 4mm veneer finished in back paint</a:t>
              </a:r>
              <a:endParaRPr lang="en-IN" sz="900" dirty="0">
                <a:solidFill>
                  <a:srgbClr val="0070C0"/>
                </a:solidFill>
                <a:latin typeface="+mj-lt"/>
                <a:ea typeface="Adobe Kaiti Std R" pitchFamily="18" charset="-128"/>
              </a:endParaRPr>
            </a:p>
          </p:txBody>
        </p:sp>
        <p:cxnSp>
          <p:nvCxnSpPr>
            <p:cNvPr id="118" name="Elbow Connector 117"/>
            <p:cNvCxnSpPr/>
            <p:nvPr/>
          </p:nvCxnSpPr>
          <p:spPr>
            <a:xfrm rot="10800000">
              <a:off x="891262" y="1751445"/>
              <a:ext cx="712862" cy="165646"/>
            </a:xfrm>
            <a:prstGeom prst="bentConnector3">
              <a:avLst/>
            </a:prstGeom>
            <a:ln w="3175" cap="flat">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196981" y="1909237"/>
              <a:ext cx="1195297" cy="207584"/>
            </a:xfrm>
            <a:prstGeom prst="rect">
              <a:avLst/>
            </a:prstGeom>
          </p:spPr>
          <p:txBody>
            <a:bodyPr wrap="square" lIns="68415" tIns="34208" rIns="68415" bIns="34208">
              <a:spAutoFit/>
            </a:bodyPr>
            <a:lstStyle/>
            <a:p>
              <a:r>
                <a:rPr lang="en-IN" sz="900" dirty="0">
                  <a:solidFill>
                    <a:prstClr val="black"/>
                  </a:solidFill>
                  <a:latin typeface="+mj-lt"/>
                  <a:ea typeface="Adobe Kaiti Std R" pitchFamily="18" charset="-128"/>
                </a:rPr>
                <a:t>AC Vent detail</a:t>
              </a:r>
              <a:endParaRPr lang="en-IN" sz="900" dirty="0">
                <a:solidFill>
                  <a:srgbClr val="0070C0"/>
                </a:solidFill>
                <a:latin typeface="+mj-lt"/>
                <a:ea typeface="Adobe Kaiti Std R" pitchFamily="18" charset="-128"/>
              </a:endParaRPr>
            </a:p>
          </p:txBody>
        </p:sp>
      </p:grpSp>
      <p:pic>
        <p:nvPicPr>
          <p:cNvPr id="56" name="Picture 2" descr="C:\Users\pratha\Downloads\WhatsApp Image 2020-05-07 at 4.34.21 PM.jpe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88735" y="4837095"/>
            <a:ext cx="1025265" cy="1367020"/>
          </a:xfrm>
          <a:prstGeom prst="rect">
            <a:avLst/>
          </a:prstGeom>
          <a:noFill/>
          <a:extLst>
            <a:ext uri="{909E8E84-426E-40DD-AFC4-6F175D3DCCD1}">
              <a14:hiddenFill xmlns:a14="http://schemas.microsoft.com/office/drawing/2010/main">
                <a:solidFill>
                  <a:srgbClr val="FFFFFF"/>
                </a:solidFill>
              </a14:hiddenFill>
            </a:ext>
          </a:extLst>
        </p:spPr>
      </p:pic>
      <p:sp>
        <p:nvSpPr>
          <p:cNvPr id="58" name="Rectangle 57"/>
          <p:cNvSpPr/>
          <p:nvPr/>
        </p:nvSpPr>
        <p:spPr>
          <a:xfrm>
            <a:off x="3945693" y="357640"/>
            <a:ext cx="5579308" cy="6100319"/>
          </a:xfrm>
          <a:prstGeom prst="rect">
            <a:avLst/>
          </a:prstGeom>
          <a:noFill/>
          <a:ln w="1270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59" name="Straight Connector 58"/>
          <p:cNvCxnSpPr/>
          <p:nvPr/>
        </p:nvCxnSpPr>
        <p:spPr>
          <a:xfrm>
            <a:off x="3945692" y="3352800"/>
            <a:ext cx="5519181" cy="0"/>
          </a:xfrm>
          <a:prstGeom prst="line">
            <a:avLst/>
          </a:prstGeom>
          <a:noFill/>
          <a:ln w="1270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cxnSp>
      <p:cxnSp>
        <p:nvCxnSpPr>
          <p:cNvPr id="60" name="Straight Connector 59"/>
          <p:cNvCxnSpPr/>
          <p:nvPr/>
        </p:nvCxnSpPr>
        <p:spPr>
          <a:xfrm>
            <a:off x="6477000" y="3352799"/>
            <a:ext cx="0" cy="3102024"/>
          </a:xfrm>
          <a:prstGeom prst="line">
            <a:avLst/>
          </a:prstGeom>
          <a:noFill/>
          <a:ln w="1270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cxnSp>
      <p:sp>
        <p:nvSpPr>
          <p:cNvPr id="61" name="Rectangle 60"/>
          <p:cNvSpPr/>
          <p:nvPr/>
        </p:nvSpPr>
        <p:spPr>
          <a:xfrm>
            <a:off x="4092028" y="588343"/>
            <a:ext cx="220952" cy="207584"/>
          </a:xfrm>
          <a:prstGeom prst="rect">
            <a:avLst/>
          </a:prstGeom>
        </p:spPr>
        <p:txBody>
          <a:bodyPr wrap="square" lIns="68415" tIns="34208" rIns="68415" bIns="34208">
            <a:spAutoFit/>
          </a:bodyPr>
          <a:lstStyle/>
          <a:p>
            <a:pPr lvl="0"/>
            <a:r>
              <a:rPr lang="en-IN" sz="900" dirty="0" smtClean="0">
                <a:solidFill>
                  <a:prstClr val="black"/>
                </a:solidFill>
                <a:latin typeface="+mj-lt"/>
                <a:ea typeface="Adobe Kaiti Std R" pitchFamily="18" charset="-128"/>
              </a:rPr>
              <a:t>A</a:t>
            </a:r>
            <a:endParaRPr lang="en-IN" sz="900" dirty="0">
              <a:solidFill>
                <a:srgbClr val="0070C0"/>
              </a:solidFill>
              <a:latin typeface="+mj-lt"/>
              <a:ea typeface="Adobe Kaiti Std R" pitchFamily="18" charset="-128"/>
            </a:endParaRPr>
          </a:p>
        </p:txBody>
      </p:sp>
      <p:sp>
        <p:nvSpPr>
          <p:cNvPr id="62" name="Rectangle 61"/>
          <p:cNvSpPr/>
          <p:nvPr/>
        </p:nvSpPr>
        <p:spPr>
          <a:xfrm>
            <a:off x="4092028" y="2589782"/>
            <a:ext cx="220952" cy="207584"/>
          </a:xfrm>
          <a:prstGeom prst="rect">
            <a:avLst/>
          </a:prstGeom>
        </p:spPr>
        <p:txBody>
          <a:bodyPr wrap="square" lIns="68415" tIns="34208" rIns="68415" bIns="34208">
            <a:spAutoFit/>
          </a:bodyPr>
          <a:lstStyle/>
          <a:p>
            <a:pPr lvl="0"/>
            <a:r>
              <a:rPr lang="en-IN" sz="900" dirty="0">
                <a:solidFill>
                  <a:prstClr val="black"/>
                </a:solidFill>
                <a:latin typeface="+mj-lt"/>
                <a:ea typeface="Adobe Kaiti Std R" pitchFamily="18" charset="-128"/>
              </a:rPr>
              <a:t>B</a:t>
            </a:r>
            <a:endParaRPr lang="en-IN" sz="900" dirty="0">
              <a:solidFill>
                <a:srgbClr val="0070C0"/>
              </a:solidFill>
              <a:latin typeface="+mj-lt"/>
              <a:ea typeface="Adobe Kaiti Std R" pitchFamily="18" charset="-128"/>
            </a:endParaRPr>
          </a:p>
        </p:txBody>
      </p:sp>
    </p:spTree>
    <p:extLst>
      <p:ext uri="{BB962C8B-B14F-4D97-AF65-F5344CB8AC3E}">
        <p14:creationId xmlns:p14="http://schemas.microsoft.com/office/powerpoint/2010/main" val="23913300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731" y="312821"/>
            <a:ext cx="9348537" cy="6232358"/>
          </a:xfrm>
          <a:prstGeom prst="rect">
            <a:avLst/>
          </a:prstGeom>
        </p:spPr>
      </p:pic>
      <p:sp>
        <p:nvSpPr>
          <p:cNvPr id="6" name="Rectangle 5"/>
          <p:cNvSpPr/>
          <p:nvPr/>
        </p:nvSpPr>
        <p:spPr>
          <a:xfrm>
            <a:off x="345399" y="319267"/>
            <a:ext cx="2690813" cy="253750"/>
          </a:xfrm>
          <a:prstGeom prst="rect">
            <a:avLst/>
          </a:prstGeom>
        </p:spPr>
        <p:txBody>
          <a:bodyPr wrap="square" lIns="68415" tIns="34208" rIns="68415" bIns="34208">
            <a:spAutoFit/>
          </a:bodyPr>
          <a:lstStyle/>
          <a:p>
            <a:pPr algn="just"/>
            <a:r>
              <a:rPr lang="en-IN" sz="1200" b="1" dirty="0">
                <a:solidFill>
                  <a:schemeClr val="bg1"/>
                </a:solidFill>
                <a:latin typeface="+mj-lt"/>
                <a:ea typeface="Adobe Kaiti Std R" pitchFamily="18" charset="-128"/>
              </a:rPr>
              <a:t>Entrance Foyer</a:t>
            </a:r>
            <a:r>
              <a:rPr lang="en-IN" sz="1200" dirty="0">
                <a:solidFill>
                  <a:schemeClr val="bg1"/>
                </a:solidFill>
                <a:latin typeface="+mj-lt"/>
                <a:ea typeface="Adobe Kaiti Std R" pitchFamily="18" charset="-128"/>
              </a:rPr>
              <a:t>: </a:t>
            </a:r>
          </a:p>
        </p:txBody>
      </p:sp>
    </p:spTree>
    <p:extLst>
      <p:ext uri="{BB962C8B-B14F-4D97-AF65-F5344CB8AC3E}">
        <p14:creationId xmlns:p14="http://schemas.microsoft.com/office/powerpoint/2010/main" val="4696951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593" y="322729"/>
            <a:ext cx="9318813" cy="6212542"/>
          </a:xfrm>
          <a:prstGeom prst="rect">
            <a:avLst/>
          </a:prstGeom>
        </p:spPr>
      </p:pic>
      <p:sp>
        <p:nvSpPr>
          <p:cNvPr id="3" name="Rectangle 2"/>
          <p:cNvSpPr/>
          <p:nvPr/>
        </p:nvSpPr>
        <p:spPr>
          <a:xfrm>
            <a:off x="316005" y="361103"/>
            <a:ext cx="2690813" cy="253750"/>
          </a:xfrm>
          <a:prstGeom prst="rect">
            <a:avLst/>
          </a:prstGeom>
        </p:spPr>
        <p:txBody>
          <a:bodyPr wrap="square" lIns="68415" tIns="34208" rIns="68415" bIns="34208">
            <a:spAutoFit/>
          </a:bodyPr>
          <a:lstStyle/>
          <a:p>
            <a:pPr algn="just"/>
            <a:r>
              <a:rPr lang="en-IN" sz="1200" b="1" dirty="0">
                <a:solidFill>
                  <a:schemeClr val="bg1"/>
                </a:solidFill>
                <a:latin typeface="+mj-lt"/>
                <a:ea typeface="Adobe Kaiti Std R" pitchFamily="18" charset="-128"/>
              </a:rPr>
              <a:t>Entrance f</a:t>
            </a:r>
            <a:r>
              <a:rPr lang="en-IN" sz="1200" b="1" dirty="0" smtClean="0">
                <a:solidFill>
                  <a:schemeClr val="bg1"/>
                </a:solidFill>
                <a:latin typeface="+mj-lt"/>
                <a:ea typeface="Adobe Kaiti Std R" pitchFamily="18" charset="-128"/>
              </a:rPr>
              <a:t>oyer through living area</a:t>
            </a:r>
            <a:endParaRPr lang="en-IN" sz="1200" dirty="0">
              <a:solidFill>
                <a:schemeClr val="bg1"/>
              </a:solidFill>
              <a:latin typeface="+mj-lt"/>
              <a:ea typeface="Adobe Kaiti Std R" pitchFamily="18" charset="-128"/>
            </a:endParaRPr>
          </a:p>
        </p:txBody>
      </p:sp>
    </p:spTree>
    <p:extLst>
      <p:ext uri="{BB962C8B-B14F-4D97-AF65-F5344CB8AC3E}">
        <p14:creationId xmlns:p14="http://schemas.microsoft.com/office/powerpoint/2010/main" val="2142467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383131"/>
            <a:ext cx="1907433" cy="284528"/>
          </a:xfrm>
          <a:prstGeom prst="rect">
            <a:avLst/>
          </a:prstGeom>
        </p:spPr>
        <p:txBody>
          <a:bodyPr wrap="square" lIns="68415" tIns="34208" rIns="68415" bIns="34208">
            <a:spAutoFit/>
          </a:bodyPr>
          <a:lstStyle/>
          <a:p>
            <a:pPr lvl="0"/>
            <a:r>
              <a:rPr lang="en-IN" sz="1400" b="1" dirty="0">
                <a:solidFill>
                  <a:prstClr val="black"/>
                </a:solidFill>
                <a:latin typeface="Bahnschrift" panose="020B0502040204020203" pitchFamily="34" charset="0"/>
                <a:ea typeface="Adobe Kaiti Std R" pitchFamily="18" charset="-128"/>
              </a:rPr>
              <a:t>LIVING ROOM</a:t>
            </a:r>
            <a:endParaRPr lang="en-IN" sz="1400" b="1" dirty="0">
              <a:solidFill>
                <a:srgbClr val="0070C0"/>
              </a:solidFill>
              <a:latin typeface="Bahnschrift" panose="020B0502040204020203" pitchFamily="34" charset="0"/>
              <a:ea typeface="Adobe Kaiti Std R" pitchFamily="18" charset="-128"/>
            </a:endParaRPr>
          </a:p>
        </p:txBody>
      </p:sp>
      <p:pic>
        <p:nvPicPr>
          <p:cNvPr id="2" name="Picture 1"/>
          <p:cNvPicPr>
            <a:picLocks noChangeAspect="1"/>
          </p:cNvPicPr>
          <p:nvPr/>
        </p:nvPicPr>
        <p:blipFill>
          <a:blip r:embed="rId2"/>
          <a:stretch>
            <a:fillRect/>
          </a:stretch>
        </p:blipFill>
        <p:spPr>
          <a:xfrm>
            <a:off x="5638800" y="2667000"/>
            <a:ext cx="4023802" cy="3808379"/>
          </a:xfrm>
          <a:prstGeom prst="rect">
            <a:avLst/>
          </a:prstGeom>
        </p:spPr>
      </p:pic>
    </p:spTree>
    <p:extLst>
      <p:ext uri="{BB962C8B-B14F-4D97-AF65-F5344CB8AC3E}">
        <p14:creationId xmlns:p14="http://schemas.microsoft.com/office/powerpoint/2010/main" val="35926566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376127" y="381000"/>
            <a:ext cx="2438400" cy="4377956"/>
          </a:xfrm>
          <a:prstGeom prst="rect">
            <a:avLst/>
          </a:prstGeom>
        </p:spPr>
        <p:txBody>
          <a:bodyPr wrap="square" lIns="68415" tIns="34208" rIns="68415" bIns="34208">
            <a:spAutoFit/>
          </a:bodyPr>
          <a:lstStyle/>
          <a:p>
            <a:pPr algn="just"/>
            <a:r>
              <a:rPr lang="en-IN" sz="1400" b="1" dirty="0">
                <a:solidFill>
                  <a:prstClr val="black"/>
                </a:solidFill>
                <a:latin typeface="Bahnschrift" panose="020B0502040204020203" pitchFamily="34" charset="0"/>
                <a:ea typeface="Adobe Kaiti Std R" pitchFamily="18" charset="-128"/>
              </a:rPr>
              <a:t>Living room</a:t>
            </a:r>
            <a:r>
              <a:rPr lang="en-IN" sz="1400" dirty="0">
                <a:solidFill>
                  <a:prstClr val="black"/>
                </a:solidFill>
                <a:latin typeface="Bahnschrift" panose="020B0502040204020203" pitchFamily="34" charset="0"/>
                <a:ea typeface="Adobe Kaiti Std R" pitchFamily="18" charset="-128"/>
              </a:rPr>
              <a:t>: </a:t>
            </a:r>
            <a:endParaRPr lang="en-IN" sz="1400" dirty="0" smtClean="0">
              <a:solidFill>
                <a:prstClr val="black"/>
              </a:solidFill>
              <a:latin typeface="Bahnschrift" panose="020B0502040204020203" pitchFamily="34" charset="0"/>
              <a:ea typeface="Adobe Kaiti Std R" pitchFamily="18" charset="-128"/>
            </a:endParaRPr>
          </a:p>
          <a:p>
            <a:pPr algn="just"/>
            <a:endParaRPr lang="en-IN" sz="1400" dirty="0">
              <a:solidFill>
                <a:prstClr val="black"/>
              </a:solidFill>
              <a:latin typeface="Bahnschrift" panose="020B0502040204020203" pitchFamily="34" charset="0"/>
              <a:ea typeface="Adobe Kaiti Std R" pitchFamily="18" charset="-128"/>
            </a:endParaRPr>
          </a:p>
          <a:p>
            <a:pPr algn="just"/>
            <a:r>
              <a:rPr lang="en-IN" sz="1200" dirty="0" smtClean="0">
                <a:latin typeface="Bahnschrift" panose="020B0502040204020203" pitchFamily="34" charset="0"/>
              </a:rPr>
              <a:t>The Living </a:t>
            </a:r>
            <a:r>
              <a:rPr lang="en-IN" sz="1200" dirty="0">
                <a:latin typeface="Bahnschrift" panose="020B0502040204020203" pitchFamily="34" charset="0"/>
              </a:rPr>
              <a:t>space is flanked by the Blue </a:t>
            </a:r>
            <a:r>
              <a:rPr lang="en-IN" sz="1200" dirty="0" smtClean="0">
                <a:latin typeface="Bahnschrift" panose="020B0502040204020203" pitchFamily="34" charset="0"/>
              </a:rPr>
              <a:t>scoop </a:t>
            </a:r>
            <a:r>
              <a:rPr lang="en-IN" sz="1200" dirty="0">
                <a:latin typeface="Bahnschrift" panose="020B0502040204020203" pitchFamily="34" charset="0"/>
              </a:rPr>
              <a:t>that gets separated by a razor-sharp line. The palette of this space consists of Godhra Bricks, oak wood slatted ceiling, stained birch plywood, concrete slurry floor, </a:t>
            </a:r>
            <a:r>
              <a:rPr lang="en-IN" sz="1200" dirty="0" smtClean="0">
                <a:latin typeface="Bahnschrift" panose="020B0502040204020203" pitchFamily="34" charset="0"/>
              </a:rPr>
              <a:t>and a </a:t>
            </a:r>
            <a:r>
              <a:rPr lang="en-IN" sz="1200" dirty="0">
                <a:latin typeface="Bahnschrift" panose="020B0502040204020203" pitchFamily="34" charset="0"/>
              </a:rPr>
              <a:t>certain amount of Matt black wall surfaces. There </a:t>
            </a:r>
            <a:r>
              <a:rPr lang="en-IN" sz="1200" dirty="0" smtClean="0">
                <a:latin typeface="Bahnschrift" panose="020B0502040204020203" pitchFamily="34" charset="0"/>
              </a:rPr>
              <a:t>is a </a:t>
            </a:r>
            <a:r>
              <a:rPr lang="en-IN" sz="1200" dirty="0">
                <a:latin typeface="Bahnschrift" panose="020B0502040204020203" pitchFamily="34" charset="0"/>
              </a:rPr>
              <a:t>deliberate attempt to </a:t>
            </a:r>
            <a:r>
              <a:rPr lang="en-IN" sz="1200" dirty="0" smtClean="0">
                <a:latin typeface="Bahnschrift" panose="020B0502040204020203" pitchFamily="34" charset="0"/>
              </a:rPr>
              <a:t>make the </a:t>
            </a:r>
            <a:r>
              <a:rPr lang="en-IN" sz="1200" dirty="0">
                <a:latin typeface="Bahnschrift" panose="020B0502040204020203" pitchFamily="34" charset="0"/>
              </a:rPr>
              <a:t>lights part of the slatted profile of the ceiling in a way that hides them from plain sight. There is an ample amount of light that enters from the west side filtering through the balcony overhang. </a:t>
            </a:r>
            <a:r>
              <a:rPr lang="en-IN" sz="1200" dirty="0" smtClean="0">
                <a:latin typeface="Bahnschrift" panose="020B0502040204020203" pitchFamily="34" charset="0"/>
              </a:rPr>
              <a:t>The </a:t>
            </a:r>
            <a:r>
              <a:rPr lang="en-IN" sz="1200" dirty="0">
                <a:latin typeface="Bahnschrift" panose="020B0502040204020203" pitchFamily="34" charset="0"/>
              </a:rPr>
              <a:t>setup is of </a:t>
            </a:r>
            <a:r>
              <a:rPr lang="en-IN" sz="1200" dirty="0" smtClean="0">
                <a:latin typeface="Bahnschrift" panose="020B0502040204020203" pitchFamily="34" charset="0"/>
              </a:rPr>
              <a:t>a contemporary </a:t>
            </a:r>
            <a:r>
              <a:rPr lang="en-IN" sz="1200" dirty="0">
                <a:latin typeface="Bahnschrift" panose="020B0502040204020203" pitchFamily="34" charset="0"/>
              </a:rPr>
              <a:t>European furniture </a:t>
            </a:r>
            <a:r>
              <a:rPr lang="en-IN" sz="1200" dirty="0" err="1" smtClean="0">
                <a:latin typeface="Bahnschrift" panose="020B0502040204020203" pitchFamily="34" charset="0"/>
              </a:rPr>
              <a:t>offsetted</a:t>
            </a:r>
            <a:r>
              <a:rPr lang="en-IN" sz="1200" dirty="0" smtClean="0">
                <a:latin typeface="Bahnschrift" panose="020B0502040204020203" pitchFamily="34" charset="0"/>
              </a:rPr>
              <a:t> </a:t>
            </a:r>
            <a:r>
              <a:rPr lang="en-IN" sz="1200" dirty="0">
                <a:latin typeface="Bahnschrift" panose="020B0502040204020203" pitchFamily="34" charset="0"/>
              </a:rPr>
              <a:t>by antique Indian Artefacts. </a:t>
            </a:r>
            <a:r>
              <a:rPr lang="en-IN" sz="1200" dirty="0" smtClean="0">
                <a:latin typeface="Bahnschrift" panose="020B0502040204020203" pitchFamily="34" charset="0"/>
              </a:rPr>
              <a:t>Large hand knotted rug binds the loose furniture around it seamlessly.</a:t>
            </a:r>
            <a:endParaRPr lang="en-IN" sz="1200" dirty="0">
              <a:solidFill>
                <a:srgbClr val="0070C0"/>
              </a:solidFill>
              <a:latin typeface="Bahnschrift" panose="020B0502040204020203" pitchFamily="34" charset="0"/>
              <a:ea typeface="Adobe Kaiti Std R" pitchFamily="18" charset="-128"/>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8656" y="406175"/>
            <a:ext cx="5526344" cy="214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 name="Rectangle 51"/>
          <p:cNvSpPr/>
          <p:nvPr/>
        </p:nvSpPr>
        <p:spPr>
          <a:xfrm>
            <a:off x="3962400" y="2553390"/>
            <a:ext cx="1339253" cy="222972"/>
          </a:xfrm>
          <a:prstGeom prst="rect">
            <a:avLst/>
          </a:prstGeom>
        </p:spPr>
        <p:txBody>
          <a:bodyPr wrap="square" lIns="68415" tIns="34208" rIns="68415" bIns="34208">
            <a:spAutoFit/>
          </a:bodyPr>
          <a:lstStyle/>
          <a:p>
            <a:pPr lvl="0"/>
            <a:r>
              <a:rPr lang="en-IN" sz="1000" dirty="0">
                <a:solidFill>
                  <a:prstClr val="black"/>
                </a:solidFill>
                <a:ea typeface="Adobe Kaiti Std R" pitchFamily="18" charset="-128"/>
              </a:rPr>
              <a:t>Elevation</a:t>
            </a:r>
            <a:endParaRPr lang="en-IN" sz="1000" dirty="0">
              <a:solidFill>
                <a:srgbClr val="0070C0"/>
              </a:solidFill>
              <a:ea typeface="Adobe Kaiti Std R" pitchFamily="18" charset="-128"/>
            </a:endParaRPr>
          </a:p>
        </p:txBody>
      </p:sp>
      <p:pic>
        <p:nvPicPr>
          <p:cNvPr id="5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5036458"/>
            <a:ext cx="959548" cy="1033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6200"/>
          <a:stretch/>
        </p:blipFill>
        <p:spPr bwMode="auto">
          <a:xfrm>
            <a:off x="1447800" y="5037109"/>
            <a:ext cx="1371600" cy="1032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3657600"/>
            <a:ext cx="2667000" cy="2602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5051863" y="3260141"/>
            <a:ext cx="1709965" cy="3325901"/>
            <a:chOff x="-2971800" y="186751"/>
            <a:chExt cx="1709965" cy="3325901"/>
          </a:xfrm>
        </p:grpSpPr>
        <p:pic>
          <p:nvPicPr>
            <p:cNvPr id="67"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5783" t="38888" r="10362" b="2160"/>
            <a:stretch/>
          </p:blipFill>
          <p:spPr bwMode="auto">
            <a:xfrm>
              <a:off x="-2971800" y="1583548"/>
              <a:ext cx="1709965" cy="1929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5783" t="1" r="10362" b="62055"/>
            <a:stretch/>
          </p:blipFill>
          <p:spPr bwMode="auto">
            <a:xfrm>
              <a:off x="-2971800" y="234521"/>
              <a:ext cx="1709965" cy="1241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 name="Rectangle 62"/>
            <p:cNvSpPr/>
            <p:nvPr/>
          </p:nvSpPr>
          <p:spPr>
            <a:xfrm>
              <a:off x="-2971800" y="186751"/>
              <a:ext cx="1709964" cy="1251857"/>
            </a:xfrm>
            <a:prstGeom prst="rect">
              <a:avLst/>
            </a:prstGeom>
            <a:noFill/>
            <a:ln w="952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68415" tIns="34208" rIns="68415" bIns="34208" rtlCol="0" anchor="ctr"/>
            <a:lstStyle/>
            <a:p>
              <a:pPr algn="ctr"/>
              <a:endParaRPr lang="en-IN"/>
            </a:p>
          </p:txBody>
        </p:sp>
        <p:sp>
          <p:nvSpPr>
            <p:cNvPr id="22" name="Rectangle 21"/>
            <p:cNvSpPr/>
            <p:nvPr/>
          </p:nvSpPr>
          <p:spPr>
            <a:xfrm>
              <a:off x="-2971800" y="1583548"/>
              <a:ext cx="1709964" cy="1903704"/>
            </a:xfrm>
            <a:prstGeom prst="rect">
              <a:avLst/>
            </a:prstGeom>
            <a:noFill/>
            <a:ln w="952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68415" tIns="34208" rIns="68415" bIns="34208" rtlCol="0" anchor="ctr"/>
            <a:lstStyle/>
            <a:p>
              <a:pPr algn="ctr"/>
              <a:endParaRPr lang="en-IN"/>
            </a:p>
          </p:txBody>
        </p:sp>
      </p:grpSp>
      <p:pic>
        <p:nvPicPr>
          <p:cNvPr id="819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411200" y="7514024"/>
            <a:ext cx="1306941" cy="128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24"/>
          <p:cNvSpPr/>
          <p:nvPr/>
        </p:nvSpPr>
        <p:spPr>
          <a:xfrm>
            <a:off x="6858000" y="6482628"/>
            <a:ext cx="1339253" cy="222972"/>
          </a:xfrm>
          <a:prstGeom prst="rect">
            <a:avLst/>
          </a:prstGeom>
        </p:spPr>
        <p:txBody>
          <a:bodyPr wrap="square" lIns="68415" tIns="34208" rIns="68415" bIns="34208">
            <a:spAutoFit/>
          </a:bodyPr>
          <a:lstStyle/>
          <a:p>
            <a:pPr lvl="0"/>
            <a:r>
              <a:rPr lang="en-IN" sz="1000" dirty="0">
                <a:solidFill>
                  <a:prstClr val="black"/>
                </a:solidFill>
                <a:ea typeface="Adobe Kaiti Std R" pitchFamily="18" charset="-128"/>
              </a:rPr>
              <a:t>Side table detail</a:t>
            </a:r>
            <a:endParaRPr lang="en-IN" sz="1000" dirty="0">
              <a:solidFill>
                <a:srgbClr val="0070C0"/>
              </a:solidFill>
              <a:ea typeface="Adobe Kaiti Std R" pitchFamily="18" charset="-128"/>
            </a:endParaRPr>
          </a:p>
        </p:txBody>
      </p:sp>
      <p:sp>
        <p:nvSpPr>
          <p:cNvPr id="27" name="Rectangle 26"/>
          <p:cNvSpPr/>
          <p:nvPr/>
        </p:nvSpPr>
        <p:spPr>
          <a:xfrm>
            <a:off x="3945692" y="152400"/>
            <a:ext cx="5779407" cy="6553200"/>
          </a:xfrm>
          <a:prstGeom prst="rect">
            <a:avLst/>
          </a:prstGeom>
          <a:noFill/>
          <a:ln w="1270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28" name="Straight Connector 27"/>
          <p:cNvCxnSpPr/>
          <p:nvPr/>
        </p:nvCxnSpPr>
        <p:spPr>
          <a:xfrm>
            <a:off x="3945692" y="3048000"/>
            <a:ext cx="5779407" cy="0"/>
          </a:xfrm>
          <a:prstGeom prst="line">
            <a:avLst/>
          </a:prstGeom>
          <a:noFill/>
          <a:ln w="1270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cxnSp>
      <p:cxnSp>
        <p:nvCxnSpPr>
          <p:cNvPr id="29" name="Straight Connector 28"/>
          <p:cNvCxnSpPr>
            <a:endCxn id="27" idx="2"/>
          </p:cNvCxnSpPr>
          <p:nvPr/>
        </p:nvCxnSpPr>
        <p:spPr>
          <a:xfrm>
            <a:off x="6835396" y="3048000"/>
            <a:ext cx="0" cy="3657600"/>
          </a:xfrm>
          <a:prstGeom prst="line">
            <a:avLst/>
          </a:prstGeom>
          <a:noFill/>
          <a:ln w="1270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cxnSp>
      <p:sp>
        <p:nvSpPr>
          <p:cNvPr id="18" name="Rectangle 17"/>
          <p:cNvSpPr/>
          <p:nvPr/>
        </p:nvSpPr>
        <p:spPr>
          <a:xfrm>
            <a:off x="3975714" y="3276600"/>
            <a:ext cx="1076149" cy="207584"/>
          </a:xfrm>
          <a:prstGeom prst="rect">
            <a:avLst/>
          </a:prstGeom>
        </p:spPr>
        <p:txBody>
          <a:bodyPr wrap="square" lIns="68415" tIns="34208" rIns="68415" bIns="34208">
            <a:spAutoFit/>
          </a:bodyPr>
          <a:lstStyle/>
          <a:p>
            <a:r>
              <a:rPr lang="en-IN" sz="900" dirty="0">
                <a:solidFill>
                  <a:prstClr val="black"/>
                </a:solidFill>
                <a:latin typeface="+mj-lt"/>
                <a:ea typeface="Adobe Kaiti Std R" pitchFamily="18" charset="-128"/>
              </a:rPr>
              <a:t>RCC slab</a:t>
            </a:r>
            <a:endParaRPr lang="en-IN" sz="900" dirty="0">
              <a:solidFill>
                <a:srgbClr val="0070C0"/>
              </a:solidFill>
              <a:latin typeface="+mj-lt"/>
              <a:ea typeface="Adobe Kaiti Std R" pitchFamily="18" charset="-128"/>
            </a:endParaRPr>
          </a:p>
        </p:txBody>
      </p:sp>
      <p:cxnSp>
        <p:nvCxnSpPr>
          <p:cNvPr id="19" name="Elbow Connector 18"/>
          <p:cNvCxnSpPr/>
          <p:nvPr/>
        </p:nvCxnSpPr>
        <p:spPr>
          <a:xfrm rot="10800000" flipV="1">
            <a:off x="4532838" y="3380391"/>
            <a:ext cx="728800" cy="1"/>
          </a:xfrm>
          <a:prstGeom prst="bentConnector3">
            <a:avLst/>
          </a:prstGeom>
          <a:ln w="3175" cap="flat">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3975714" y="3505200"/>
            <a:ext cx="1076149" cy="207584"/>
          </a:xfrm>
          <a:prstGeom prst="rect">
            <a:avLst/>
          </a:prstGeom>
        </p:spPr>
        <p:txBody>
          <a:bodyPr wrap="square" lIns="68415" tIns="34208" rIns="68415" bIns="34208">
            <a:spAutoFit/>
          </a:bodyPr>
          <a:lstStyle/>
          <a:p>
            <a:r>
              <a:rPr lang="en-IN" sz="900" dirty="0">
                <a:solidFill>
                  <a:prstClr val="black"/>
                </a:solidFill>
                <a:latin typeface="+mj-lt"/>
                <a:ea typeface="Adobe Kaiti Std R" pitchFamily="18" charset="-128"/>
              </a:rPr>
              <a:t>Curtain pelmet</a:t>
            </a:r>
            <a:endParaRPr lang="en-IN" sz="900" dirty="0">
              <a:solidFill>
                <a:srgbClr val="0070C0"/>
              </a:solidFill>
              <a:latin typeface="+mj-lt"/>
              <a:ea typeface="Adobe Kaiti Std R" pitchFamily="18" charset="-128"/>
            </a:endParaRPr>
          </a:p>
        </p:txBody>
      </p:sp>
      <p:cxnSp>
        <p:nvCxnSpPr>
          <p:cNvPr id="21" name="Elbow Connector 20"/>
          <p:cNvCxnSpPr/>
          <p:nvPr/>
        </p:nvCxnSpPr>
        <p:spPr>
          <a:xfrm rot="10800000" flipV="1">
            <a:off x="4800600" y="3616978"/>
            <a:ext cx="1219200" cy="1"/>
          </a:xfrm>
          <a:prstGeom prst="bentConnector3">
            <a:avLst/>
          </a:prstGeom>
          <a:ln w="3175" cap="flat">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3975714" y="3657600"/>
            <a:ext cx="1076149" cy="207584"/>
          </a:xfrm>
          <a:prstGeom prst="rect">
            <a:avLst/>
          </a:prstGeom>
        </p:spPr>
        <p:txBody>
          <a:bodyPr wrap="square" lIns="68415" tIns="34208" rIns="68415" bIns="34208">
            <a:spAutoFit/>
          </a:bodyPr>
          <a:lstStyle/>
          <a:p>
            <a:r>
              <a:rPr lang="en-IN" sz="900" dirty="0">
                <a:solidFill>
                  <a:prstClr val="black"/>
                </a:solidFill>
                <a:latin typeface="+mj-lt"/>
                <a:ea typeface="Adobe Kaiti Std R" pitchFamily="18" charset="-128"/>
              </a:rPr>
              <a:t>Grazer light</a:t>
            </a:r>
            <a:endParaRPr lang="en-IN" sz="900" dirty="0">
              <a:solidFill>
                <a:srgbClr val="0070C0"/>
              </a:solidFill>
              <a:latin typeface="+mj-lt"/>
              <a:ea typeface="Adobe Kaiti Std R" pitchFamily="18" charset="-128"/>
            </a:endParaRPr>
          </a:p>
        </p:txBody>
      </p:sp>
      <p:cxnSp>
        <p:nvCxnSpPr>
          <p:cNvPr id="31" name="Elbow Connector 30"/>
          <p:cNvCxnSpPr/>
          <p:nvPr/>
        </p:nvCxnSpPr>
        <p:spPr>
          <a:xfrm rot="10800000">
            <a:off x="4800600" y="3769380"/>
            <a:ext cx="1447800" cy="1"/>
          </a:xfrm>
          <a:prstGeom prst="bentConnector3">
            <a:avLst/>
          </a:prstGeom>
          <a:ln w="3175" cap="flat">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3975714" y="3816964"/>
            <a:ext cx="1076149" cy="207584"/>
          </a:xfrm>
          <a:prstGeom prst="rect">
            <a:avLst/>
          </a:prstGeom>
        </p:spPr>
        <p:txBody>
          <a:bodyPr wrap="square" lIns="68415" tIns="34208" rIns="68415" bIns="34208">
            <a:spAutoFit/>
          </a:bodyPr>
          <a:lstStyle/>
          <a:p>
            <a:r>
              <a:rPr lang="en-IN" sz="900" dirty="0">
                <a:solidFill>
                  <a:prstClr val="black"/>
                </a:solidFill>
                <a:latin typeface="+mj-lt"/>
                <a:ea typeface="Adobe Kaiti Std R" pitchFamily="18" charset="-128"/>
              </a:rPr>
              <a:t>Ply framework</a:t>
            </a:r>
            <a:endParaRPr lang="en-IN" sz="900" dirty="0">
              <a:solidFill>
                <a:srgbClr val="0070C0"/>
              </a:solidFill>
              <a:latin typeface="+mj-lt"/>
              <a:ea typeface="Adobe Kaiti Std R" pitchFamily="18" charset="-128"/>
            </a:endParaRPr>
          </a:p>
        </p:txBody>
      </p:sp>
      <p:cxnSp>
        <p:nvCxnSpPr>
          <p:cNvPr id="33" name="Elbow Connector 32"/>
          <p:cNvCxnSpPr/>
          <p:nvPr/>
        </p:nvCxnSpPr>
        <p:spPr>
          <a:xfrm rot="10800000" flipV="1">
            <a:off x="4800600" y="3928743"/>
            <a:ext cx="1524000" cy="1"/>
          </a:xfrm>
          <a:prstGeom prst="bentConnector3">
            <a:avLst/>
          </a:prstGeom>
          <a:ln w="3175" cap="flat">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3975714" y="3969277"/>
            <a:ext cx="1076149" cy="207584"/>
          </a:xfrm>
          <a:prstGeom prst="rect">
            <a:avLst/>
          </a:prstGeom>
        </p:spPr>
        <p:txBody>
          <a:bodyPr wrap="square" lIns="68415" tIns="34208" rIns="68415" bIns="34208">
            <a:spAutoFit/>
          </a:bodyPr>
          <a:lstStyle/>
          <a:p>
            <a:r>
              <a:rPr lang="en-IN" sz="900" dirty="0">
                <a:solidFill>
                  <a:prstClr val="black"/>
                </a:solidFill>
                <a:latin typeface="+mj-lt"/>
                <a:ea typeface="Adobe Kaiti Std R" pitchFamily="18" charset="-128"/>
              </a:rPr>
              <a:t>Wooden slats</a:t>
            </a:r>
            <a:endParaRPr lang="en-IN" sz="900" dirty="0">
              <a:solidFill>
                <a:srgbClr val="0070C0"/>
              </a:solidFill>
              <a:latin typeface="+mj-lt"/>
              <a:ea typeface="Adobe Kaiti Std R" pitchFamily="18" charset="-128"/>
            </a:endParaRPr>
          </a:p>
        </p:txBody>
      </p:sp>
      <p:cxnSp>
        <p:nvCxnSpPr>
          <p:cNvPr id="35" name="Elbow Connector 34"/>
          <p:cNvCxnSpPr/>
          <p:nvPr/>
        </p:nvCxnSpPr>
        <p:spPr>
          <a:xfrm rot="10800000" flipV="1">
            <a:off x="4800600" y="4081056"/>
            <a:ext cx="1524000" cy="1"/>
          </a:xfrm>
          <a:prstGeom prst="bentConnector3">
            <a:avLst/>
          </a:prstGeom>
          <a:ln w="3175" cap="flat">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3975714" y="4176861"/>
            <a:ext cx="1076149" cy="207584"/>
          </a:xfrm>
          <a:prstGeom prst="rect">
            <a:avLst/>
          </a:prstGeom>
        </p:spPr>
        <p:txBody>
          <a:bodyPr wrap="square" lIns="68415" tIns="34208" rIns="68415" bIns="34208">
            <a:spAutoFit/>
          </a:bodyPr>
          <a:lstStyle/>
          <a:p>
            <a:r>
              <a:rPr lang="en-IN" sz="900" dirty="0">
                <a:solidFill>
                  <a:prstClr val="black"/>
                </a:solidFill>
                <a:latin typeface="+mj-lt"/>
                <a:ea typeface="Adobe Kaiti Std R" pitchFamily="18" charset="-128"/>
              </a:rPr>
              <a:t>Brick cladding</a:t>
            </a:r>
            <a:endParaRPr lang="en-IN" sz="900" dirty="0">
              <a:solidFill>
                <a:srgbClr val="0070C0"/>
              </a:solidFill>
              <a:latin typeface="+mj-lt"/>
              <a:ea typeface="Adobe Kaiti Std R" pitchFamily="18" charset="-128"/>
            </a:endParaRPr>
          </a:p>
        </p:txBody>
      </p:sp>
      <p:cxnSp>
        <p:nvCxnSpPr>
          <p:cNvPr id="37" name="Elbow Connector 36"/>
          <p:cNvCxnSpPr/>
          <p:nvPr/>
        </p:nvCxnSpPr>
        <p:spPr>
          <a:xfrm rot="10800000" flipV="1">
            <a:off x="4800600" y="4279903"/>
            <a:ext cx="1066800" cy="1"/>
          </a:xfrm>
          <a:prstGeom prst="bentConnector3">
            <a:avLst/>
          </a:prstGeom>
          <a:ln w="3175" cap="flat">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3975714" y="4653109"/>
            <a:ext cx="1076149" cy="207584"/>
          </a:xfrm>
          <a:prstGeom prst="rect">
            <a:avLst/>
          </a:prstGeom>
        </p:spPr>
        <p:txBody>
          <a:bodyPr wrap="square" lIns="68415" tIns="34208" rIns="68415" bIns="34208">
            <a:spAutoFit/>
          </a:bodyPr>
          <a:lstStyle/>
          <a:p>
            <a:r>
              <a:rPr lang="en-IN" sz="900" dirty="0">
                <a:solidFill>
                  <a:prstClr val="black"/>
                </a:solidFill>
                <a:latin typeface="+mj-lt"/>
                <a:ea typeface="Adobe Kaiti Std R" pitchFamily="18" charset="-128"/>
              </a:rPr>
              <a:t>Brick cladding</a:t>
            </a:r>
            <a:endParaRPr lang="en-IN" sz="900" dirty="0">
              <a:solidFill>
                <a:srgbClr val="0070C0"/>
              </a:solidFill>
              <a:latin typeface="+mj-lt"/>
              <a:ea typeface="Adobe Kaiti Std R" pitchFamily="18" charset="-128"/>
            </a:endParaRPr>
          </a:p>
        </p:txBody>
      </p:sp>
      <p:cxnSp>
        <p:nvCxnSpPr>
          <p:cNvPr id="40" name="Elbow Connector 39"/>
          <p:cNvCxnSpPr/>
          <p:nvPr/>
        </p:nvCxnSpPr>
        <p:spPr>
          <a:xfrm rot="10800000" flipV="1">
            <a:off x="4800600" y="4756151"/>
            <a:ext cx="1066800" cy="1"/>
          </a:xfrm>
          <a:prstGeom prst="bentConnector3">
            <a:avLst/>
          </a:prstGeom>
          <a:ln w="3175" cap="flat">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3975714" y="4896829"/>
            <a:ext cx="1076149" cy="346083"/>
          </a:xfrm>
          <a:prstGeom prst="rect">
            <a:avLst/>
          </a:prstGeom>
        </p:spPr>
        <p:txBody>
          <a:bodyPr wrap="square" lIns="68415" tIns="34208" rIns="68415" bIns="34208">
            <a:spAutoFit/>
          </a:bodyPr>
          <a:lstStyle/>
          <a:p>
            <a:r>
              <a:rPr lang="en-IN" sz="900" dirty="0">
                <a:solidFill>
                  <a:prstClr val="black"/>
                </a:solidFill>
                <a:latin typeface="+mj-lt"/>
                <a:ea typeface="Adobe Kaiti Std R" pitchFamily="18" charset="-128"/>
              </a:rPr>
              <a:t>2mm Aluminium plate</a:t>
            </a:r>
            <a:endParaRPr lang="en-IN" sz="900" dirty="0">
              <a:solidFill>
                <a:srgbClr val="0070C0"/>
              </a:solidFill>
              <a:latin typeface="+mj-lt"/>
              <a:ea typeface="Adobe Kaiti Std R" pitchFamily="18" charset="-128"/>
            </a:endParaRPr>
          </a:p>
        </p:txBody>
      </p:sp>
      <p:cxnSp>
        <p:nvCxnSpPr>
          <p:cNvPr id="42" name="Elbow Connector 41"/>
          <p:cNvCxnSpPr/>
          <p:nvPr/>
        </p:nvCxnSpPr>
        <p:spPr>
          <a:xfrm rot="10800000" flipV="1">
            <a:off x="4897238" y="4999871"/>
            <a:ext cx="970162" cy="2"/>
          </a:xfrm>
          <a:prstGeom prst="bentConnector3">
            <a:avLst/>
          </a:prstGeom>
          <a:ln w="3175" cap="flat">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3975714" y="5241866"/>
            <a:ext cx="1076149" cy="207584"/>
          </a:xfrm>
          <a:prstGeom prst="rect">
            <a:avLst/>
          </a:prstGeom>
        </p:spPr>
        <p:txBody>
          <a:bodyPr wrap="square" lIns="68415" tIns="34208" rIns="68415" bIns="34208">
            <a:spAutoFit/>
          </a:bodyPr>
          <a:lstStyle/>
          <a:p>
            <a:r>
              <a:rPr lang="en-IN" sz="900" dirty="0">
                <a:solidFill>
                  <a:prstClr val="black"/>
                </a:solidFill>
                <a:latin typeface="+mj-lt"/>
                <a:ea typeface="Adobe Kaiti Std R" pitchFamily="18" charset="-128"/>
              </a:rPr>
              <a:t>Brick wall</a:t>
            </a:r>
            <a:endParaRPr lang="en-IN" sz="900" dirty="0">
              <a:solidFill>
                <a:srgbClr val="0070C0"/>
              </a:solidFill>
              <a:latin typeface="+mj-lt"/>
              <a:ea typeface="Adobe Kaiti Std R" pitchFamily="18" charset="-128"/>
            </a:endParaRPr>
          </a:p>
        </p:txBody>
      </p:sp>
      <p:cxnSp>
        <p:nvCxnSpPr>
          <p:cNvPr id="45" name="Elbow Connector 44"/>
          <p:cNvCxnSpPr/>
          <p:nvPr/>
        </p:nvCxnSpPr>
        <p:spPr>
          <a:xfrm rot="10800000" flipV="1">
            <a:off x="4572000" y="5344907"/>
            <a:ext cx="952500" cy="4803"/>
          </a:xfrm>
          <a:prstGeom prst="bentConnector3">
            <a:avLst/>
          </a:prstGeom>
          <a:ln w="3175" cap="flat">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3975714" y="5423243"/>
            <a:ext cx="1076149" cy="207584"/>
          </a:xfrm>
          <a:prstGeom prst="rect">
            <a:avLst/>
          </a:prstGeom>
        </p:spPr>
        <p:txBody>
          <a:bodyPr wrap="square" lIns="68415" tIns="34208" rIns="68415" bIns="34208">
            <a:spAutoFit/>
          </a:bodyPr>
          <a:lstStyle/>
          <a:p>
            <a:r>
              <a:rPr lang="en-IN" sz="900" dirty="0">
                <a:solidFill>
                  <a:prstClr val="black"/>
                </a:solidFill>
                <a:latin typeface="+mj-lt"/>
                <a:ea typeface="Adobe Kaiti Std R" pitchFamily="18" charset="-128"/>
              </a:rPr>
              <a:t>TV console</a:t>
            </a:r>
            <a:endParaRPr lang="en-IN" sz="900" dirty="0">
              <a:solidFill>
                <a:srgbClr val="0070C0"/>
              </a:solidFill>
              <a:latin typeface="+mj-lt"/>
              <a:ea typeface="Adobe Kaiti Std R" pitchFamily="18" charset="-128"/>
            </a:endParaRPr>
          </a:p>
        </p:txBody>
      </p:sp>
      <p:cxnSp>
        <p:nvCxnSpPr>
          <p:cNvPr id="48" name="Elbow Connector 47"/>
          <p:cNvCxnSpPr/>
          <p:nvPr/>
        </p:nvCxnSpPr>
        <p:spPr>
          <a:xfrm rot="10800000" flipV="1">
            <a:off x="4572000" y="5527034"/>
            <a:ext cx="1295400" cy="1"/>
          </a:xfrm>
          <a:prstGeom prst="bentConnector3">
            <a:avLst/>
          </a:prstGeom>
          <a:ln w="3175" cap="flat">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53" name="Rectangle 52"/>
          <p:cNvSpPr/>
          <p:nvPr/>
        </p:nvSpPr>
        <p:spPr>
          <a:xfrm>
            <a:off x="3975714" y="6144609"/>
            <a:ext cx="1076149" cy="346083"/>
          </a:xfrm>
          <a:prstGeom prst="rect">
            <a:avLst/>
          </a:prstGeom>
        </p:spPr>
        <p:txBody>
          <a:bodyPr wrap="square" lIns="68415" tIns="34208" rIns="68415" bIns="34208">
            <a:spAutoFit/>
          </a:bodyPr>
          <a:lstStyle/>
          <a:p>
            <a:r>
              <a:rPr lang="en-IN" sz="900" dirty="0" err="1">
                <a:solidFill>
                  <a:prstClr val="black"/>
                </a:solidFill>
                <a:latin typeface="+mj-lt"/>
                <a:ea typeface="Adobe Kaiti Std R" pitchFamily="18" charset="-128"/>
              </a:rPr>
              <a:t>Ardex</a:t>
            </a:r>
            <a:r>
              <a:rPr lang="en-IN" sz="900" dirty="0">
                <a:solidFill>
                  <a:prstClr val="black"/>
                </a:solidFill>
                <a:latin typeface="+mj-lt"/>
                <a:ea typeface="Adobe Kaiti Std R" pitchFamily="18" charset="-128"/>
              </a:rPr>
              <a:t> flooring on marble base</a:t>
            </a:r>
            <a:endParaRPr lang="en-IN" sz="900" dirty="0">
              <a:solidFill>
                <a:srgbClr val="0070C0"/>
              </a:solidFill>
              <a:latin typeface="+mj-lt"/>
              <a:ea typeface="Adobe Kaiti Std R" pitchFamily="18" charset="-128"/>
            </a:endParaRPr>
          </a:p>
        </p:txBody>
      </p:sp>
      <p:cxnSp>
        <p:nvCxnSpPr>
          <p:cNvPr id="54" name="Elbow Connector 53"/>
          <p:cNvCxnSpPr/>
          <p:nvPr/>
        </p:nvCxnSpPr>
        <p:spPr>
          <a:xfrm rot="10800000" flipV="1">
            <a:off x="4953000" y="6261099"/>
            <a:ext cx="914401" cy="1"/>
          </a:xfrm>
          <a:prstGeom prst="bentConnector3">
            <a:avLst/>
          </a:prstGeom>
          <a:ln w="3175" cap="flat">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57" name="Rectangle 56"/>
          <p:cNvSpPr/>
          <p:nvPr/>
        </p:nvSpPr>
        <p:spPr>
          <a:xfrm>
            <a:off x="6916057" y="6128044"/>
            <a:ext cx="1510686" cy="346083"/>
          </a:xfrm>
          <a:prstGeom prst="rect">
            <a:avLst/>
          </a:prstGeom>
        </p:spPr>
        <p:txBody>
          <a:bodyPr wrap="square" lIns="68415" tIns="34208" rIns="68415" bIns="34208">
            <a:spAutoFit/>
          </a:bodyPr>
          <a:lstStyle/>
          <a:p>
            <a:r>
              <a:rPr lang="en-IN" sz="900" dirty="0">
                <a:solidFill>
                  <a:prstClr val="black"/>
                </a:solidFill>
                <a:latin typeface="+mj-lt"/>
                <a:ea typeface="Adobe Kaiti Std R" pitchFamily="18" charset="-128"/>
              </a:rPr>
              <a:t>6mm </a:t>
            </a:r>
            <a:r>
              <a:rPr lang="en-IN" sz="900" dirty="0" err="1">
                <a:solidFill>
                  <a:prstClr val="black"/>
                </a:solidFill>
                <a:latin typeface="+mj-lt"/>
                <a:ea typeface="Adobe Kaiti Std R" pitchFamily="18" charset="-128"/>
              </a:rPr>
              <a:t>thk</a:t>
            </a:r>
            <a:r>
              <a:rPr lang="en-IN" sz="900" dirty="0">
                <a:solidFill>
                  <a:prstClr val="black"/>
                </a:solidFill>
                <a:latin typeface="+mj-lt"/>
                <a:ea typeface="Adobe Kaiti Std R" pitchFamily="18" charset="-128"/>
              </a:rPr>
              <a:t> plate finished in matt black powder coating</a:t>
            </a:r>
            <a:endParaRPr lang="en-IN" sz="900" dirty="0">
              <a:solidFill>
                <a:srgbClr val="0070C0"/>
              </a:solidFill>
              <a:latin typeface="+mj-lt"/>
              <a:ea typeface="Adobe Kaiti Std R" pitchFamily="18" charset="-128"/>
            </a:endParaRPr>
          </a:p>
        </p:txBody>
      </p:sp>
      <p:cxnSp>
        <p:nvCxnSpPr>
          <p:cNvPr id="58" name="Elbow Connector 57"/>
          <p:cNvCxnSpPr/>
          <p:nvPr/>
        </p:nvCxnSpPr>
        <p:spPr>
          <a:xfrm rot="5400000">
            <a:off x="8004586" y="5211411"/>
            <a:ext cx="1273176" cy="768386"/>
          </a:xfrm>
          <a:prstGeom prst="bentConnector3">
            <a:avLst>
              <a:gd name="adj1" fmla="val 99039"/>
            </a:avLst>
          </a:prstGeom>
          <a:ln w="3175" cap="flat">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59" name="Rectangle 58"/>
          <p:cNvSpPr/>
          <p:nvPr/>
        </p:nvSpPr>
        <p:spPr>
          <a:xfrm>
            <a:off x="7201514" y="3335128"/>
            <a:ext cx="1510686" cy="346083"/>
          </a:xfrm>
          <a:prstGeom prst="rect">
            <a:avLst/>
          </a:prstGeom>
        </p:spPr>
        <p:txBody>
          <a:bodyPr wrap="square" lIns="68415" tIns="34208" rIns="68415" bIns="34208">
            <a:spAutoFit/>
          </a:bodyPr>
          <a:lstStyle/>
          <a:p>
            <a:r>
              <a:rPr lang="en-IN" sz="900" dirty="0">
                <a:solidFill>
                  <a:prstClr val="black"/>
                </a:solidFill>
                <a:latin typeface="+mj-lt"/>
                <a:ea typeface="Adobe Kaiti Std R" pitchFamily="18" charset="-128"/>
              </a:rPr>
              <a:t>8mm </a:t>
            </a:r>
            <a:r>
              <a:rPr lang="en-IN" sz="900" dirty="0" err="1">
                <a:solidFill>
                  <a:prstClr val="black"/>
                </a:solidFill>
                <a:latin typeface="+mj-lt"/>
                <a:ea typeface="Adobe Kaiti Std R" pitchFamily="18" charset="-128"/>
              </a:rPr>
              <a:t>dia</a:t>
            </a:r>
            <a:r>
              <a:rPr lang="en-IN" sz="900" dirty="0">
                <a:solidFill>
                  <a:prstClr val="black"/>
                </a:solidFill>
                <a:latin typeface="+mj-lt"/>
                <a:ea typeface="Adobe Kaiti Std R" pitchFamily="18" charset="-128"/>
              </a:rPr>
              <a:t> rod finished in matt black powder coating</a:t>
            </a:r>
            <a:endParaRPr lang="en-IN" sz="900" dirty="0">
              <a:solidFill>
                <a:srgbClr val="0070C0"/>
              </a:solidFill>
              <a:latin typeface="+mj-lt"/>
              <a:ea typeface="Adobe Kaiti Std R" pitchFamily="18" charset="-128"/>
            </a:endParaRPr>
          </a:p>
        </p:txBody>
      </p:sp>
      <p:cxnSp>
        <p:nvCxnSpPr>
          <p:cNvPr id="60" name="Elbow Connector 59"/>
          <p:cNvCxnSpPr/>
          <p:nvPr/>
        </p:nvCxnSpPr>
        <p:spPr>
          <a:xfrm rot="10800000">
            <a:off x="8669602" y="3443906"/>
            <a:ext cx="474399" cy="325474"/>
          </a:xfrm>
          <a:prstGeom prst="bentConnector3">
            <a:avLst>
              <a:gd name="adj1" fmla="val 258"/>
            </a:avLst>
          </a:prstGeom>
          <a:ln w="3175" cap="flat">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61" name="Rectangle 60"/>
          <p:cNvSpPr/>
          <p:nvPr/>
        </p:nvSpPr>
        <p:spPr>
          <a:xfrm>
            <a:off x="3962400" y="6495279"/>
            <a:ext cx="1339253" cy="222972"/>
          </a:xfrm>
          <a:prstGeom prst="rect">
            <a:avLst/>
          </a:prstGeom>
        </p:spPr>
        <p:txBody>
          <a:bodyPr wrap="square" lIns="68415" tIns="34208" rIns="68415" bIns="34208">
            <a:spAutoFit/>
          </a:bodyPr>
          <a:lstStyle/>
          <a:p>
            <a:pPr lvl="0"/>
            <a:r>
              <a:rPr lang="en-IN" sz="1000" dirty="0">
                <a:solidFill>
                  <a:prstClr val="black"/>
                </a:solidFill>
                <a:ea typeface="Adobe Kaiti Std R" pitchFamily="18" charset="-128"/>
              </a:rPr>
              <a:t>Brick wall detail</a:t>
            </a:r>
            <a:endParaRPr lang="en-IN" sz="1000" dirty="0">
              <a:solidFill>
                <a:srgbClr val="0070C0"/>
              </a:solidFill>
              <a:ea typeface="Adobe Kaiti Std R" pitchFamily="18" charset="-128"/>
            </a:endParaRPr>
          </a:p>
        </p:txBody>
      </p:sp>
      <p:sp>
        <p:nvSpPr>
          <p:cNvPr id="46" name="Rectangle 45"/>
          <p:cNvSpPr/>
          <p:nvPr/>
        </p:nvSpPr>
        <p:spPr>
          <a:xfrm>
            <a:off x="342899" y="6250375"/>
            <a:ext cx="1339253" cy="207584"/>
          </a:xfrm>
          <a:prstGeom prst="rect">
            <a:avLst/>
          </a:prstGeom>
        </p:spPr>
        <p:txBody>
          <a:bodyPr wrap="square" lIns="68415" tIns="34208" rIns="68415" bIns="34208">
            <a:spAutoFit/>
          </a:bodyPr>
          <a:lstStyle/>
          <a:p>
            <a:pPr lvl="0"/>
            <a:r>
              <a:rPr lang="en-IN" sz="900" dirty="0" smtClean="0">
                <a:solidFill>
                  <a:prstClr val="black"/>
                </a:solidFill>
                <a:latin typeface="+mj-lt"/>
                <a:ea typeface="Adobe Kaiti Std R" pitchFamily="18" charset="-128"/>
              </a:rPr>
              <a:t>Antiques and sculptures</a:t>
            </a:r>
            <a:endParaRPr lang="en-IN" sz="900" dirty="0">
              <a:solidFill>
                <a:srgbClr val="0070C0"/>
              </a:solidFill>
              <a:latin typeface="+mj-lt"/>
              <a:ea typeface="Adobe Kaiti Std R" pitchFamily="18" charset="-128"/>
            </a:endParaRPr>
          </a:p>
        </p:txBody>
      </p:sp>
    </p:spTree>
    <p:extLst>
      <p:ext uri="{BB962C8B-B14F-4D97-AF65-F5344CB8AC3E}">
        <p14:creationId xmlns:p14="http://schemas.microsoft.com/office/powerpoint/2010/main" val="8891666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67" y="417271"/>
            <a:ext cx="9555617" cy="6075094"/>
          </a:xfrm>
          <a:prstGeom prst="rect">
            <a:avLst/>
          </a:prstGeom>
        </p:spPr>
      </p:pic>
      <p:sp>
        <p:nvSpPr>
          <p:cNvPr id="6" name="Rectangle 5"/>
          <p:cNvSpPr/>
          <p:nvPr/>
        </p:nvSpPr>
        <p:spPr>
          <a:xfrm>
            <a:off x="149967" y="416431"/>
            <a:ext cx="1907433" cy="253750"/>
          </a:xfrm>
          <a:prstGeom prst="rect">
            <a:avLst/>
          </a:prstGeom>
        </p:spPr>
        <p:txBody>
          <a:bodyPr wrap="square" lIns="68415" tIns="34208" rIns="68415" bIns="34208">
            <a:spAutoFit/>
          </a:bodyPr>
          <a:lstStyle/>
          <a:p>
            <a:pPr lvl="0"/>
            <a:r>
              <a:rPr lang="en-IN" sz="1200" b="1" dirty="0" smtClean="0">
                <a:solidFill>
                  <a:schemeClr val="bg1"/>
                </a:solidFill>
                <a:latin typeface="+mj-lt"/>
                <a:ea typeface="Adobe Kaiti Std R" pitchFamily="18" charset="-128"/>
              </a:rPr>
              <a:t>Living Room</a:t>
            </a:r>
            <a:endParaRPr lang="en-IN" sz="1200" b="1" dirty="0">
              <a:solidFill>
                <a:schemeClr val="bg1"/>
              </a:solidFill>
              <a:latin typeface="+mj-lt"/>
              <a:ea typeface="Adobe Kaiti Std R" pitchFamily="18" charset="-128"/>
            </a:endParaRPr>
          </a:p>
        </p:txBody>
      </p:sp>
    </p:spTree>
    <p:extLst>
      <p:ext uri="{BB962C8B-B14F-4D97-AF65-F5344CB8AC3E}">
        <p14:creationId xmlns:p14="http://schemas.microsoft.com/office/powerpoint/2010/main" val="6988539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379" y="329027"/>
            <a:ext cx="9259476" cy="6216152"/>
          </a:xfrm>
          <a:prstGeom prst="rect">
            <a:avLst/>
          </a:prstGeom>
        </p:spPr>
      </p:pic>
      <p:sp>
        <p:nvSpPr>
          <p:cNvPr id="4" name="Rectangle 3"/>
          <p:cNvSpPr/>
          <p:nvPr/>
        </p:nvSpPr>
        <p:spPr>
          <a:xfrm>
            <a:off x="299379" y="381000"/>
            <a:ext cx="1907433" cy="253750"/>
          </a:xfrm>
          <a:prstGeom prst="rect">
            <a:avLst/>
          </a:prstGeom>
        </p:spPr>
        <p:txBody>
          <a:bodyPr wrap="square" lIns="68415" tIns="34208" rIns="68415" bIns="34208">
            <a:spAutoFit/>
          </a:bodyPr>
          <a:lstStyle/>
          <a:p>
            <a:pPr lvl="0"/>
            <a:r>
              <a:rPr lang="en-IN" sz="1200" b="1" dirty="0" smtClean="0">
                <a:solidFill>
                  <a:schemeClr val="bg1"/>
                </a:solidFill>
                <a:latin typeface="+mj-lt"/>
                <a:ea typeface="Adobe Kaiti Std R" pitchFamily="18" charset="-128"/>
              </a:rPr>
              <a:t>Living Room</a:t>
            </a:r>
            <a:endParaRPr lang="en-IN" sz="1200" b="1" dirty="0">
              <a:solidFill>
                <a:schemeClr val="bg1"/>
              </a:solidFill>
              <a:latin typeface="+mj-lt"/>
              <a:ea typeface="Adobe Kaiti Std R" pitchFamily="18" charset="-128"/>
            </a:endParaRPr>
          </a:p>
        </p:txBody>
      </p:sp>
    </p:spTree>
    <p:extLst>
      <p:ext uri="{BB962C8B-B14F-4D97-AF65-F5344CB8AC3E}">
        <p14:creationId xmlns:p14="http://schemas.microsoft.com/office/powerpoint/2010/main" val="23524420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380572"/>
            <a:ext cx="1447800" cy="284528"/>
          </a:xfrm>
          <a:prstGeom prst="rect">
            <a:avLst/>
          </a:prstGeom>
        </p:spPr>
        <p:txBody>
          <a:bodyPr wrap="square" lIns="68415" tIns="34208" rIns="68415" bIns="34208">
            <a:spAutoFit/>
          </a:bodyPr>
          <a:lstStyle/>
          <a:p>
            <a:pPr lvl="0"/>
            <a:r>
              <a:rPr lang="en-IN" sz="1400" b="1" dirty="0" smtClean="0">
                <a:solidFill>
                  <a:prstClr val="black"/>
                </a:solidFill>
                <a:latin typeface="Bahnschrift" panose="020B0502040204020203" pitchFamily="34" charset="0"/>
                <a:ea typeface="Adobe Kaiti Std R" pitchFamily="18" charset="-128"/>
              </a:rPr>
              <a:t>INTRODUCTION</a:t>
            </a:r>
            <a:endParaRPr lang="en-IN" sz="1400" b="1" dirty="0">
              <a:solidFill>
                <a:srgbClr val="0070C0"/>
              </a:solidFill>
              <a:latin typeface="Bahnschrift" panose="020B0502040204020203" pitchFamily="34" charset="0"/>
              <a:ea typeface="Adobe Kaiti Std R" pitchFamily="18" charset="-128"/>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9705" t="18975" r="54615" b="13333"/>
          <a:stretch/>
        </p:blipFill>
        <p:spPr>
          <a:xfrm>
            <a:off x="5248466" y="380573"/>
            <a:ext cx="4505134" cy="6477428"/>
          </a:xfrm>
          <a:prstGeom prst="rect">
            <a:avLst/>
          </a:prstGeom>
        </p:spPr>
      </p:pic>
      <p:sp>
        <p:nvSpPr>
          <p:cNvPr id="4" name="TextBox 3"/>
          <p:cNvSpPr txBox="1"/>
          <p:nvPr/>
        </p:nvSpPr>
        <p:spPr>
          <a:xfrm>
            <a:off x="381000" y="687512"/>
            <a:ext cx="4724400" cy="6155531"/>
          </a:xfrm>
          <a:prstGeom prst="rect">
            <a:avLst/>
          </a:prstGeom>
          <a:noFill/>
        </p:spPr>
        <p:txBody>
          <a:bodyPr wrap="square" rtlCol="0">
            <a:spAutoFit/>
          </a:bodyPr>
          <a:lstStyle/>
          <a:p>
            <a:pPr algn="just"/>
            <a:r>
              <a:rPr lang="en-IN" sz="1200" dirty="0">
                <a:latin typeface="Bahnschrift" panose="020B0502040204020203" pitchFamily="34" charset="0"/>
              </a:rPr>
              <a:t>The intent of this design was to work within the context of the Indian cultural narrative with a new language of interpretation that allows for a dynamic, varied and yet enduring experience for the end user. </a:t>
            </a:r>
          </a:p>
          <a:p>
            <a:pPr algn="just"/>
            <a:r>
              <a:rPr lang="en-IN" sz="1200" dirty="0">
                <a:latin typeface="Bahnschrift" panose="020B0502040204020203" pitchFamily="34" charset="0"/>
              </a:rPr>
              <a:t>The spine of the design is the exuberant use of colors, which is a key element of the Indian culture. The subtle yet definitive use of colors to connect with the space without being overwhelming and out of sync presented a new challenge. The mainstay of the theory is the large volume that starts right from the entrance spanning till the lobby for individual </a:t>
            </a:r>
            <a:r>
              <a:rPr lang="en-IN" sz="1200" dirty="0" smtClean="0">
                <a:latin typeface="Bahnschrift" panose="020B0502040204020203" pitchFamily="34" charset="0"/>
              </a:rPr>
              <a:t>rooms. The </a:t>
            </a:r>
            <a:r>
              <a:rPr lang="en-IN" sz="1200" dirty="0">
                <a:latin typeface="Bahnschrift" panose="020B0502040204020203" pitchFamily="34" charset="0"/>
              </a:rPr>
              <a:t>design intent for it was achieved by having all the surfaces connected to this volume in a single tone of </a:t>
            </a:r>
            <a:r>
              <a:rPr lang="en-IN" sz="1200" dirty="0" smtClean="0">
                <a:latin typeface="Bahnschrift" panose="020B0502040204020203" pitchFamily="34" charset="0"/>
              </a:rPr>
              <a:t>color blue .This </a:t>
            </a:r>
            <a:r>
              <a:rPr lang="en-IN" sz="1200" dirty="0">
                <a:latin typeface="Bahnschrift" panose="020B0502040204020203" pitchFamily="34" charset="0"/>
              </a:rPr>
              <a:t>move creates an illusion of a chunk of mass being subtracted </a:t>
            </a:r>
            <a:r>
              <a:rPr lang="en-IN" sz="1200" dirty="0" smtClean="0">
                <a:latin typeface="Bahnschrift" panose="020B0502040204020203" pitchFamily="34" charset="0"/>
              </a:rPr>
              <a:t>and </a:t>
            </a:r>
            <a:r>
              <a:rPr lang="en-IN" sz="1200" dirty="0">
                <a:latin typeface="Bahnschrift" panose="020B0502040204020203" pitchFamily="34" charset="0"/>
              </a:rPr>
              <a:t>separated from the overall volume. Keeping the spaces muted around this scoop further ensures that there is emphasis on this space being the mainstay of design. </a:t>
            </a:r>
          </a:p>
          <a:p>
            <a:pPr algn="just"/>
            <a:r>
              <a:rPr lang="en-IN" sz="1200" dirty="0">
                <a:latin typeface="Bahnschrift" panose="020B0502040204020203" pitchFamily="34" charset="0"/>
              </a:rPr>
              <a:t>Another example of an inspired use of color is how the color black is used in this space. Black, which is typically considered taboo, if used wisely can offer a new interpretation of other colours and elements around it. In this project, the colour black provides a contrast and context to the other colours. </a:t>
            </a:r>
          </a:p>
          <a:p>
            <a:pPr algn="just"/>
            <a:r>
              <a:rPr lang="en-IN" sz="1200" dirty="0">
                <a:latin typeface="Bahnschrift" panose="020B0502040204020203" pitchFamily="34" charset="0"/>
              </a:rPr>
              <a:t>We have attempted to continue the Indian cultural narrative by using local raw materials. The textures of these individual raw elements, such as brick and stone were highlighted using available natural light. The material palate consists of Godhra brick tiles, concrete floor and stained Birch plywood in its raw form. At the same time there are elements like colored PU, back painted glass and matte black paint that balance out the rusticity.</a:t>
            </a:r>
          </a:p>
          <a:p>
            <a:pPr algn="just"/>
            <a:r>
              <a:rPr lang="en-IN" sz="1200" dirty="0" smtClean="0">
                <a:latin typeface="Bahnschrift" panose="020B0502040204020203" pitchFamily="34" charset="0"/>
              </a:rPr>
              <a:t>The </a:t>
            </a:r>
            <a:r>
              <a:rPr lang="en-IN" sz="1200" dirty="0">
                <a:latin typeface="Bahnschrift" panose="020B0502040204020203" pitchFamily="34" charset="0"/>
              </a:rPr>
              <a:t>intent has been to provide an ‘experience’ to the end user that is unpredictable and dynamic. Creating such an experience surely involves risk-taking for the designers, but the reward is an unprecedented yet a enduring experience for the clients.</a:t>
            </a:r>
          </a:p>
          <a:p>
            <a:pPr algn="just"/>
            <a:endParaRPr lang="en-IN" sz="1000" dirty="0">
              <a:latin typeface="Bahnschrift" panose="020B0502040204020203" pitchFamily="34" charset="0"/>
            </a:endParaRPr>
          </a:p>
        </p:txBody>
      </p:sp>
    </p:spTree>
    <p:extLst>
      <p:ext uri="{BB962C8B-B14F-4D97-AF65-F5344CB8AC3E}">
        <p14:creationId xmlns:p14="http://schemas.microsoft.com/office/powerpoint/2010/main" val="11700278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381000"/>
            <a:ext cx="3048000" cy="284528"/>
          </a:xfrm>
          <a:prstGeom prst="rect">
            <a:avLst/>
          </a:prstGeom>
        </p:spPr>
        <p:txBody>
          <a:bodyPr wrap="square" lIns="68415" tIns="34208" rIns="68415" bIns="34208">
            <a:spAutoFit/>
          </a:bodyPr>
          <a:lstStyle/>
          <a:p>
            <a:pPr lvl="0"/>
            <a:r>
              <a:rPr lang="en-IN" sz="1400" b="1" dirty="0" smtClean="0">
                <a:solidFill>
                  <a:prstClr val="black"/>
                </a:solidFill>
                <a:latin typeface="Bahnschrift" panose="020B0502040204020203" pitchFamily="34" charset="0"/>
                <a:ea typeface="Adobe Kaiti Std R" pitchFamily="18" charset="-128"/>
              </a:rPr>
              <a:t>LOUNGE AND BAR </a:t>
            </a:r>
            <a:r>
              <a:rPr lang="en-IN" sz="1400" b="1" dirty="0">
                <a:solidFill>
                  <a:prstClr val="black"/>
                </a:solidFill>
                <a:latin typeface="Bahnschrift" panose="020B0502040204020203" pitchFamily="34" charset="0"/>
                <a:ea typeface="Adobe Kaiti Std R" pitchFamily="18" charset="-128"/>
              </a:rPr>
              <a:t>COUNTER</a:t>
            </a:r>
            <a:endParaRPr lang="en-IN" sz="1400" b="1" dirty="0">
              <a:solidFill>
                <a:srgbClr val="0070C0"/>
              </a:solidFill>
              <a:latin typeface="Bahnschrift" panose="020B0502040204020203" pitchFamily="34" charset="0"/>
              <a:ea typeface="Adobe Kaiti Std R" pitchFamily="18" charset="-128"/>
            </a:endParaRPr>
          </a:p>
        </p:txBody>
      </p:sp>
      <p:pic>
        <p:nvPicPr>
          <p:cNvPr id="2" name="Picture 1"/>
          <p:cNvPicPr>
            <a:picLocks noChangeAspect="1"/>
          </p:cNvPicPr>
          <p:nvPr/>
        </p:nvPicPr>
        <p:blipFill>
          <a:blip r:embed="rId2"/>
          <a:stretch>
            <a:fillRect/>
          </a:stretch>
        </p:blipFill>
        <p:spPr>
          <a:xfrm>
            <a:off x="5638800" y="2557891"/>
            <a:ext cx="4028087" cy="3812435"/>
          </a:xfrm>
          <a:prstGeom prst="rect">
            <a:avLst/>
          </a:prstGeom>
        </p:spPr>
      </p:pic>
    </p:spTree>
    <p:extLst>
      <p:ext uri="{BB962C8B-B14F-4D97-AF65-F5344CB8AC3E}">
        <p14:creationId xmlns:p14="http://schemas.microsoft.com/office/powerpoint/2010/main" val="41704780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367145" y="414206"/>
            <a:ext cx="2452255" cy="3269960"/>
          </a:xfrm>
          <a:prstGeom prst="rect">
            <a:avLst/>
          </a:prstGeom>
        </p:spPr>
        <p:txBody>
          <a:bodyPr wrap="square" lIns="68415" tIns="34208" rIns="68415" bIns="34208">
            <a:spAutoFit/>
          </a:bodyPr>
          <a:lstStyle/>
          <a:p>
            <a:pPr algn="just"/>
            <a:r>
              <a:rPr lang="en-IN" sz="1400" b="1" dirty="0">
                <a:solidFill>
                  <a:prstClr val="black"/>
                </a:solidFill>
                <a:latin typeface="Bahnschrift" panose="020B0502040204020203" pitchFamily="34" charset="0"/>
                <a:ea typeface="Adobe Kaiti Std R" pitchFamily="18" charset="-128"/>
              </a:rPr>
              <a:t>Lounge and bar counter</a:t>
            </a:r>
            <a:r>
              <a:rPr lang="en-IN" sz="1400" dirty="0" smtClean="0">
                <a:solidFill>
                  <a:prstClr val="black"/>
                </a:solidFill>
                <a:latin typeface="Bahnschrift" panose="020B0502040204020203" pitchFamily="34" charset="0"/>
                <a:ea typeface="Adobe Kaiti Std R" pitchFamily="18" charset="-128"/>
              </a:rPr>
              <a:t>:</a:t>
            </a:r>
          </a:p>
          <a:p>
            <a:pPr algn="just"/>
            <a:r>
              <a:rPr lang="en-IN" sz="1400" dirty="0" smtClean="0">
                <a:solidFill>
                  <a:prstClr val="black"/>
                </a:solidFill>
                <a:latin typeface="Bahnschrift" panose="020B0502040204020203" pitchFamily="34" charset="0"/>
                <a:ea typeface="Adobe Kaiti Std R" pitchFamily="18" charset="-128"/>
              </a:rPr>
              <a:t> </a:t>
            </a:r>
            <a:endParaRPr lang="en-IN" sz="1400" dirty="0">
              <a:solidFill>
                <a:prstClr val="black"/>
              </a:solidFill>
              <a:latin typeface="Bahnschrift" panose="020B0502040204020203" pitchFamily="34" charset="0"/>
              <a:ea typeface="Adobe Kaiti Std R" pitchFamily="18" charset="-128"/>
            </a:endParaRPr>
          </a:p>
          <a:p>
            <a:pPr algn="just"/>
            <a:r>
              <a:rPr lang="en-IN" sz="1200" dirty="0">
                <a:latin typeface="Bahnschrift" panose="020B0502040204020203" pitchFamily="34" charset="0"/>
              </a:rPr>
              <a:t>The original use of this space was a bedroom with an attached toilet which was accessed from the temple </a:t>
            </a:r>
            <a:r>
              <a:rPr lang="en-IN" sz="1200" dirty="0" smtClean="0">
                <a:latin typeface="Bahnschrift" panose="020B0502040204020203" pitchFamily="34" charset="0"/>
              </a:rPr>
              <a:t>area. </a:t>
            </a:r>
            <a:r>
              <a:rPr lang="en-IN" sz="1200" dirty="0">
                <a:latin typeface="Bahnschrift" panose="020B0502040204020203" pitchFamily="34" charset="0"/>
              </a:rPr>
              <a:t>During the planning stage, it was connected from the living side and the </a:t>
            </a:r>
            <a:r>
              <a:rPr lang="en-IN" sz="1200" dirty="0" smtClean="0">
                <a:latin typeface="Bahnschrift" panose="020B0502040204020203" pitchFamily="34" charset="0"/>
              </a:rPr>
              <a:t>transitional </a:t>
            </a:r>
            <a:r>
              <a:rPr lang="en-IN" sz="1200" dirty="0">
                <a:latin typeface="Bahnschrift" panose="020B0502040204020203" pitchFamily="34" charset="0"/>
              </a:rPr>
              <a:t>space was turned into a linear bar. To deem the mood of space casual and relaxed the bricks on the wall were teamed up with busy patterned sofa low in height. The artwork chosen here is also of ruins of vintage cars that add to the rusticity of space. </a:t>
            </a:r>
            <a:br>
              <a:rPr lang="en-IN" sz="1200" dirty="0">
                <a:latin typeface="Bahnschrift" panose="020B0502040204020203" pitchFamily="34" charset="0"/>
              </a:rPr>
            </a:br>
            <a:endParaRPr lang="en-IN" sz="1200" dirty="0">
              <a:solidFill>
                <a:srgbClr val="0070C0"/>
              </a:solidFill>
              <a:latin typeface="Bahnschrift" panose="020B0502040204020203" pitchFamily="34" charset="0"/>
              <a:ea typeface="Adobe Kaiti Std R" pitchFamily="18" charset="-128"/>
            </a:endParaRPr>
          </a:p>
        </p:txBody>
      </p:sp>
      <p:sp>
        <p:nvSpPr>
          <p:cNvPr id="31" name="Rectangle 30"/>
          <p:cNvSpPr/>
          <p:nvPr/>
        </p:nvSpPr>
        <p:spPr>
          <a:xfrm>
            <a:off x="3945693" y="360218"/>
            <a:ext cx="5579308" cy="6116782"/>
          </a:xfrm>
          <a:prstGeom prst="rect">
            <a:avLst/>
          </a:prstGeom>
          <a:noFill/>
          <a:ln w="1270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36" name="Straight Connector 35"/>
          <p:cNvCxnSpPr/>
          <p:nvPr/>
        </p:nvCxnSpPr>
        <p:spPr>
          <a:xfrm flipV="1">
            <a:off x="3945691" y="3505200"/>
            <a:ext cx="5579309" cy="5116"/>
          </a:xfrm>
          <a:prstGeom prst="line">
            <a:avLst/>
          </a:prstGeom>
          <a:noFill/>
          <a:ln w="1270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cxn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6342" y="533400"/>
            <a:ext cx="4648200" cy="2677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50000"/>
          <a:stretch/>
        </p:blipFill>
        <p:spPr bwMode="auto">
          <a:xfrm>
            <a:off x="4724400" y="3664246"/>
            <a:ext cx="2446365" cy="2625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3683" r="14953"/>
          <a:stretch/>
        </p:blipFill>
        <p:spPr bwMode="auto">
          <a:xfrm>
            <a:off x="7791368" y="4114800"/>
            <a:ext cx="1733632" cy="2026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17"/>
          <p:cNvSpPr/>
          <p:nvPr/>
        </p:nvSpPr>
        <p:spPr>
          <a:xfrm>
            <a:off x="3945692" y="3945856"/>
            <a:ext cx="1076149" cy="207584"/>
          </a:xfrm>
          <a:prstGeom prst="rect">
            <a:avLst/>
          </a:prstGeom>
        </p:spPr>
        <p:txBody>
          <a:bodyPr wrap="square" lIns="68415" tIns="34208" rIns="68415" bIns="34208">
            <a:spAutoFit/>
          </a:bodyPr>
          <a:lstStyle/>
          <a:p>
            <a:r>
              <a:rPr lang="en-IN" sz="900" dirty="0">
                <a:solidFill>
                  <a:prstClr val="black"/>
                </a:solidFill>
                <a:latin typeface="+mj-lt"/>
                <a:ea typeface="Adobe Kaiti Std R" pitchFamily="18" charset="-128"/>
              </a:rPr>
              <a:t>RCC slab</a:t>
            </a:r>
            <a:endParaRPr lang="en-IN" sz="900" dirty="0">
              <a:solidFill>
                <a:srgbClr val="0070C0"/>
              </a:solidFill>
              <a:latin typeface="+mj-lt"/>
              <a:ea typeface="Adobe Kaiti Std R" pitchFamily="18" charset="-128"/>
            </a:endParaRPr>
          </a:p>
        </p:txBody>
      </p:sp>
      <p:cxnSp>
        <p:nvCxnSpPr>
          <p:cNvPr id="19" name="Elbow Connector 18"/>
          <p:cNvCxnSpPr/>
          <p:nvPr/>
        </p:nvCxnSpPr>
        <p:spPr>
          <a:xfrm rot="10800000" flipV="1">
            <a:off x="4483766" y="4038706"/>
            <a:ext cx="728800" cy="1"/>
          </a:xfrm>
          <a:prstGeom prst="bentConnector3">
            <a:avLst/>
          </a:prstGeom>
          <a:ln w="3175" cap="flat">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3945692" y="4267200"/>
            <a:ext cx="1076149" cy="207584"/>
          </a:xfrm>
          <a:prstGeom prst="rect">
            <a:avLst/>
          </a:prstGeom>
        </p:spPr>
        <p:txBody>
          <a:bodyPr wrap="square" lIns="68415" tIns="34208" rIns="68415" bIns="34208">
            <a:spAutoFit/>
          </a:bodyPr>
          <a:lstStyle/>
          <a:p>
            <a:r>
              <a:rPr lang="en-IN" sz="900" dirty="0">
                <a:solidFill>
                  <a:prstClr val="black"/>
                </a:solidFill>
                <a:latin typeface="+mj-lt"/>
                <a:ea typeface="Adobe Kaiti Std R" pitchFamily="18" charset="-128"/>
              </a:rPr>
              <a:t>12mm Ply pelmet</a:t>
            </a:r>
            <a:endParaRPr lang="en-IN" sz="900" dirty="0">
              <a:solidFill>
                <a:srgbClr val="0070C0"/>
              </a:solidFill>
              <a:latin typeface="+mj-lt"/>
              <a:ea typeface="Adobe Kaiti Std R" pitchFamily="18" charset="-128"/>
            </a:endParaRPr>
          </a:p>
        </p:txBody>
      </p:sp>
      <p:cxnSp>
        <p:nvCxnSpPr>
          <p:cNvPr id="23" name="Elbow Connector 22"/>
          <p:cNvCxnSpPr/>
          <p:nvPr/>
        </p:nvCxnSpPr>
        <p:spPr>
          <a:xfrm rot="10800000" flipV="1">
            <a:off x="4876800" y="4372749"/>
            <a:ext cx="335767" cy="1"/>
          </a:xfrm>
          <a:prstGeom prst="bentConnector3">
            <a:avLst/>
          </a:prstGeom>
          <a:ln w="3175" cap="flat">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3945692" y="4419600"/>
            <a:ext cx="1076149" cy="207584"/>
          </a:xfrm>
          <a:prstGeom prst="rect">
            <a:avLst/>
          </a:prstGeom>
        </p:spPr>
        <p:txBody>
          <a:bodyPr wrap="square" lIns="68415" tIns="34208" rIns="68415" bIns="34208">
            <a:spAutoFit/>
          </a:bodyPr>
          <a:lstStyle/>
          <a:p>
            <a:r>
              <a:rPr lang="en-IN" sz="900" dirty="0">
                <a:solidFill>
                  <a:prstClr val="black"/>
                </a:solidFill>
                <a:latin typeface="+mj-lt"/>
                <a:ea typeface="Adobe Kaiti Std R" pitchFamily="18" charset="-128"/>
              </a:rPr>
              <a:t>Grazer light</a:t>
            </a:r>
            <a:endParaRPr lang="en-IN" sz="900" dirty="0">
              <a:solidFill>
                <a:srgbClr val="0070C0"/>
              </a:solidFill>
              <a:latin typeface="+mj-lt"/>
              <a:ea typeface="Adobe Kaiti Std R" pitchFamily="18" charset="-128"/>
            </a:endParaRPr>
          </a:p>
        </p:txBody>
      </p:sp>
      <p:cxnSp>
        <p:nvCxnSpPr>
          <p:cNvPr id="34" name="Elbow Connector 33"/>
          <p:cNvCxnSpPr/>
          <p:nvPr/>
        </p:nvCxnSpPr>
        <p:spPr>
          <a:xfrm rot="10800000" flipV="1">
            <a:off x="4675516" y="4474783"/>
            <a:ext cx="2059830" cy="60593"/>
          </a:xfrm>
          <a:prstGeom prst="bentConnector3">
            <a:avLst/>
          </a:prstGeom>
          <a:ln w="3175" cap="flat">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3945692" y="4647862"/>
            <a:ext cx="1076149" cy="207584"/>
          </a:xfrm>
          <a:prstGeom prst="rect">
            <a:avLst/>
          </a:prstGeom>
        </p:spPr>
        <p:txBody>
          <a:bodyPr wrap="square" lIns="68415" tIns="34208" rIns="68415" bIns="34208">
            <a:spAutoFit/>
          </a:bodyPr>
          <a:lstStyle/>
          <a:p>
            <a:r>
              <a:rPr lang="en-IN" sz="900" dirty="0">
                <a:solidFill>
                  <a:prstClr val="black"/>
                </a:solidFill>
                <a:latin typeface="+mj-lt"/>
                <a:ea typeface="Adobe Kaiti Std R" pitchFamily="18" charset="-128"/>
              </a:rPr>
              <a:t>Wooden Slats</a:t>
            </a:r>
            <a:endParaRPr lang="en-IN" sz="900" dirty="0">
              <a:solidFill>
                <a:srgbClr val="0070C0"/>
              </a:solidFill>
              <a:latin typeface="+mj-lt"/>
              <a:ea typeface="Adobe Kaiti Std R" pitchFamily="18" charset="-128"/>
            </a:endParaRPr>
          </a:p>
        </p:txBody>
      </p:sp>
      <p:cxnSp>
        <p:nvCxnSpPr>
          <p:cNvPr id="38" name="Elbow Connector 37"/>
          <p:cNvCxnSpPr/>
          <p:nvPr/>
        </p:nvCxnSpPr>
        <p:spPr>
          <a:xfrm rot="10800000">
            <a:off x="4720751" y="4754254"/>
            <a:ext cx="323933" cy="1"/>
          </a:xfrm>
          <a:prstGeom prst="bentConnector3">
            <a:avLst/>
          </a:prstGeom>
          <a:ln w="3175" cap="flat">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7035800" y="4554422"/>
            <a:ext cx="1076149" cy="207584"/>
          </a:xfrm>
          <a:prstGeom prst="rect">
            <a:avLst/>
          </a:prstGeom>
        </p:spPr>
        <p:txBody>
          <a:bodyPr wrap="square" lIns="68415" tIns="34208" rIns="68415" bIns="34208">
            <a:spAutoFit/>
          </a:bodyPr>
          <a:lstStyle/>
          <a:p>
            <a:r>
              <a:rPr lang="en-IN" sz="900" dirty="0">
                <a:solidFill>
                  <a:prstClr val="black"/>
                </a:solidFill>
                <a:latin typeface="+mj-lt"/>
                <a:ea typeface="Adobe Kaiti Std R" pitchFamily="18" charset="-128"/>
              </a:rPr>
              <a:t>Brick cladding</a:t>
            </a:r>
            <a:endParaRPr lang="en-IN" sz="900" dirty="0">
              <a:solidFill>
                <a:srgbClr val="0070C0"/>
              </a:solidFill>
              <a:latin typeface="+mj-lt"/>
              <a:ea typeface="Adobe Kaiti Std R" pitchFamily="18" charset="-128"/>
            </a:endParaRPr>
          </a:p>
        </p:txBody>
      </p:sp>
      <p:cxnSp>
        <p:nvCxnSpPr>
          <p:cNvPr id="40" name="Elbow Connector 39"/>
          <p:cNvCxnSpPr/>
          <p:nvPr/>
        </p:nvCxnSpPr>
        <p:spPr>
          <a:xfrm rot="10800000">
            <a:off x="7890708" y="4660816"/>
            <a:ext cx="567494" cy="1"/>
          </a:xfrm>
          <a:prstGeom prst="bentConnector3">
            <a:avLst/>
          </a:prstGeom>
          <a:ln w="3175" cap="flat">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3945692" y="5218934"/>
            <a:ext cx="1076149" cy="207584"/>
          </a:xfrm>
          <a:prstGeom prst="rect">
            <a:avLst/>
          </a:prstGeom>
        </p:spPr>
        <p:txBody>
          <a:bodyPr wrap="square" lIns="68415" tIns="34208" rIns="68415" bIns="34208">
            <a:spAutoFit/>
          </a:bodyPr>
          <a:lstStyle/>
          <a:p>
            <a:r>
              <a:rPr lang="en-IN" sz="900" dirty="0">
                <a:solidFill>
                  <a:prstClr val="black"/>
                </a:solidFill>
                <a:latin typeface="+mj-lt"/>
                <a:ea typeface="Adobe Kaiti Std R" pitchFamily="18" charset="-128"/>
              </a:rPr>
              <a:t>Brick wall</a:t>
            </a:r>
            <a:endParaRPr lang="en-IN" sz="900" dirty="0">
              <a:solidFill>
                <a:srgbClr val="0070C0"/>
              </a:solidFill>
              <a:latin typeface="+mj-lt"/>
              <a:ea typeface="Adobe Kaiti Std R" pitchFamily="18" charset="-128"/>
            </a:endParaRPr>
          </a:p>
        </p:txBody>
      </p:sp>
      <p:cxnSp>
        <p:nvCxnSpPr>
          <p:cNvPr id="42" name="Elbow Connector 41"/>
          <p:cNvCxnSpPr/>
          <p:nvPr/>
        </p:nvCxnSpPr>
        <p:spPr>
          <a:xfrm rot="10800000" flipV="1">
            <a:off x="4572000" y="5322725"/>
            <a:ext cx="1295400" cy="2602"/>
          </a:xfrm>
          <a:prstGeom prst="bentConnector3">
            <a:avLst/>
          </a:prstGeom>
          <a:ln w="3175" cap="flat">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3945692" y="5458809"/>
            <a:ext cx="1076149" cy="207584"/>
          </a:xfrm>
          <a:prstGeom prst="rect">
            <a:avLst/>
          </a:prstGeom>
        </p:spPr>
        <p:txBody>
          <a:bodyPr wrap="square" lIns="68415" tIns="34208" rIns="68415" bIns="34208">
            <a:spAutoFit/>
          </a:bodyPr>
          <a:lstStyle/>
          <a:p>
            <a:r>
              <a:rPr lang="en-IN" sz="900" dirty="0">
                <a:solidFill>
                  <a:prstClr val="black"/>
                </a:solidFill>
                <a:latin typeface="+mj-lt"/>
                <a:ea typeface="Adobe Kaiti Std R" pitchFamily="18" charset="-128"/>
              </a:rPr>
              <a:t>Stone cladding</a:t>
            </a:r>
            <a:endParaRPr lang="en-IN" sz="900" dirty="0">
              <a:solidFill>
                <a:srgbClr val="0070C0"/>
              </a:solidFill>
              <a:latin typeface="+mj-lt"/>
              <a:ea typeface="Adobe Kaiti Std R" pitchFamily="18" charset="-128"/>
            </a:endParaRPr>
          </a:p>
        </p:txBody>
      </p:sp>
      <p:cxnSp>
        <p:nvCxnSpPr>
          <p:cNvPr id="44" name="Elbow Connector 43"/>
          <p:cNvCxnSpPr/>
          <p:nvPr/>
        </p:nvCxnSpPr>
        <p:spPr>
          <a:xfrm rot="10800000" flipV="1">
            <a:off x="4882718" y="5575299"/>
            <a:ext cx="1518087" cy="2"/>
          </a:xfrm>
          <a:prstGeom prst="bentConnector3">
            <a:avLst/>
          </a:prstGeom>
          <a:ln w="3175" cap="flat">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50" name="Rectangle 49"/>
          <p:cNvSpPr/>
          <p:nvPr/>
        </p:nvSpPr>
        <p:spPr>
          <a:xfrm>
            <a:off x="7047489" y="5732316"/>
            <a:ext cx="1076149" cy="207584"/>
          </a:xfrm>
          <a:prstGeom prst="rect">
            <a:avLst/>
          </a:prstGeom>
        </p:spPr>
        <p:txBody>
          <a:bodyPr wrap="square" lIns="68415" tIns="34208" rIns="68415" bIns="34208">
            <a:spAutoFit/>
          </a:bodyPr>
          <a:lstStyle/>
          <a:p>
            <a:r>
              <a:rPr lang="en-IN" sz="900" dirty="0">
                <a:solidFill>
                  <a:prstClr val="black"/>
                </a:solidFill>
                <a:latin typeface="+mj-lt"/>
                <a:ea typeface="Adobe Kaiti Std R" pitchFamily="18" charset="-128"/>
              </a:rPr>
              <a:t>RCC slab</a:t>
            </a:r>
            <a:endParaRPr lang="en-IN" sz="900" dirty="0">
              <a:solidFill>
                <a:srgbClr val="0070C0"/>
              </a:solidFill>
              <a:latin typeface="+mj-lt"/>
              <a:ea typeface="Adobe Kaiti Std R" pitchFamily="18" charset="-128"/>
            </a:endParaRPr>
          </a:p>
        </p:txBody>
      </p:sp>
      <p:cxnSp>
        <p:nvCxnSpPr>
          <p:cNvPr id="51" name="Elbow Connector 50"/>
          <p:cNvCxnSpPr/>
          <p:nvPr/>
        </p:nvCxnSpPr>
        <p:spPr>
          <a:xfrm rot="10800000" flipV="1">
            <a:off x="7585563" y="5825166"/>
            <a:ext cx="728800" cy="1"/>
          </a:xfrm>
          <a:prstGeom prst="bentConnector3">
            <a:avLst/>
          </a:prstGeom>
          <a:ln w="3175" cap="flat">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52" name="Rectangle 51"/>
          <p:cNvSpPr/>
          <p:nvPr/>
        </p:nvSpPr>
        <p:spPr>
          <a:xfrm>
            <a:off x="7047489" y="5250483"/>
            <a:ext cx="1076149" cy="346083"/>
          </a:xfrm>
          <a:prstGeom prst="rect">
            <a:avLst/>
          </a:prstGeom>
        </p:spPr>
        <p:txBody>
          <a:bodyPr wrap="square" lIns="68415" tIns="34208" rIns="68415" bIns="34208">
            <a:spAutoFit/>
          </a:bodyPr>
          <a:lstStyle/>
          <a:p>
            <a:r>
              <a:rPr lang="en-IN" sz="900" dirty="0" err="1">
                <a:solidFill>
                  <a:prstClr val="black"/>
                </a:solidFill>
                <a:latin typeface="+mj-lt"/>
                <a:ea typeface="Adobe Kaiti Std R" pitchFamily="18" charset="-128"/>
              </a:rPr>
              <a:t>Ardex</a:t>
            </a:r>
            <a:r>
              <a:rPr lang="en-IN" sz="900" dirty="0">
                <a:solidFill>
                  <a:prstClr val="black"/>
                </a:solidFill>
                <a:latin typeface="+mj-lt"/>
                <a:ea typeface="Adobe Kaiti Std R" pitchFamily="18" charset="-128"/>
              </a:rPr>
              <a:t> flooring on marble </a:t>
            </a:r>
            <a:endParaRPr lang="en-IN" sz="900" dirty="0">
              <a:solidFill>
                <a:srgbClr val="0070C0"/>
              </a:solidFill>
              <a:latin typeface="+mj-lt"/>
              <a:ea typeface="Adobe Kaiti Std R" pitchFamily="18" charset="-128"/>
            </a:endParaRPr>
          </a:p>
        </p:txBody>
      </p:sp>
      <p:cxnSp>
        <p:nvCxnSpPr>
          <p:cNvPr id="53" name="Elbow Connector 52"/>
          <p:cNvCxnSpPr/>
          <p:nvPr/>
        </p:nvCxnSpPr>
        <p:spPr>
          <a:xfrm rot="10800000" flipV="1">
            <a:off x="7585563" y="5460817"/>
            <a:ext cx="728800" cy="1"/>
          </a:xfrm>
          <a:prstGeom prst="bentConnector3">
            <a:avLst/>
          </a:prstGeom>
          <a:ln w="3175" cap="flat">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54" name="Rectangle 53"/>
          <p:cNvSpPr/>
          <p:nvPr/>
        </p:nvSpPr>
        <p:spPr>
          <a:xfrm>
            <a:off x="7047489" y="4792082"/>
            <a:ext cx="1076149" cy="207584"/>
          </a:xfrm>
          <a:prstGeom prst="rect">
            <a:avLst/>
          </a:prstGeom>
        </p:spPr>
        <p:txBody>
          <a:bodyPr wrap="square" lIns="68415" tIns="34208" rIns="68415" bIns="34208">
            <a:spAutoFit/>
          </a:bodyPr>
          <a:lstStyle/>
          <a:p>
            <a:r>
              <a:rPr lang="en-IN" sz="900" dirty="0">
                <a:solidFill>
                  <a:prstClr val="black"/>
                </a:solidFill>
                <a:latin typeface="+mj-lt"/>
                <a:ea typeface="Adobe Kaiti Std R" pitchFamily="18" charset="-128"/>
              </a:rPr>
              <a:t>Aluminium skirting</a:t>
            </a:r>
            <a:endParaRPr lang="en-IN" sz="900" dirty="0">
              <a:solidFill>
                <a:srgbClr val="0070C0"/>
              </a:solidFill>
              <a:latin typeface="+mj-lt"/>
              <a:ea typeface="Adobe Kaiti Std R" pitchFamily="18" charset="-128"/>
            </a:endParaRPr>
          </a:p>
        </p:txBody>
      </p:sp>
      <p:cxnSp>
        <p:nvCxnSpPr>
          <p:cNvPr id="55" name="Elbow Connector 54"/>
          <p:cNvCxnSpPr/>
          <p:nvPr/>
        </p:nvCxnSpPr>
        <p:spPr>
          <a:xfrm rot="16200000" flipV="1">
            <a:off x="7997646" y="4920110"/>
            <a:ext cx="484792" cy="436320"/>
          </a:xfrm>
          <a:prstGeom prst="bentConnector3">
            <a:avLst>
              <a:gd name="adj1" fmla="val 50000"/>
            </a:avLst>
          </a:prstGeom>
          <a:ln w="3175" cap="flat">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60" name="Rectangle 59"/>
          <p:cNvSpPr/>
          <p:nvPr/>
        </p:nvSpPr>
        <p:spPr>
          <a:xfrm>
            <a:off x="7035800" y="4275022"/>
            <a:ext cx="1076149" cy="207584"/>
          </a:xfrm>
          <a:prstGeom prst="rect">
            <a:avLst/>
          </a:prstGeom>
        </p:spPr>
        <p:txBody>
          <a:bodyPr wrap="square" lIns="68415" tIns="34208" rIns="68415" bIns="34208">
            <a:spAutoFit/>
          </a:bodyPr>
          <a:lstStyle/>
          <a:p>
            <a:r>
              <a:rPr lang="en-IN" sz="900" dirty="0">
                <a:solidFill>
                  <a:prstClr val="black"/>
                </a:solidFill>
                <a:latin typeface="+mj-lt"/>
                <a:ea typeface="Adobe Kaiti Std R" pitchFamily="18" charset="-128"/>
              </a:rPr>
              <a:t>Stone cladding</a:t>
            </a:r>
            <a:endParaRPr lang="en-IN" sz="900" dirty="0">
              <a:solidFill>
                <a:srgbClr val="0070C0"/>
              </a:solidFill>
              <a:latin typeface="+mj-lt"/>
              <a:ea typeface="Adobe Kaiti Std R" pitchFamily="18" charset="-128"/>
            </a:endParaRPr>
          </a:p>
        </p:txBody>
      </p:sp>
      <p:cxnSp>
        <p:nvCxnSpPr>
          <p:cNvPr id="61" name="Elbow Connector 60"/>
          <p:cNvCxnSpPr/>
          <p:nvPr/>
        </p:nvCxnSpPr>
        <p:spPr>
          <a:xfrm rot="10800000">
            <a:off x="7890708" y="4381418"/>
            <a:ext cx="1253292" cy="1"/>
          </a:xfrm>
          <a:prstGeom prst="bentConnector3">
            <a:avLst/>
          </a:prstGeom>
          <a:ln w="3175" cap="flat">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pic>
        <p:nvPicPr>
          <p:cNvPr id="63" name="Picture 3" descr="C:\Users\pratha\Desktop\DIG\FINAL\after photos\E_PHX232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259" t="33354" r="42571" b="46159"/>
          <a:stretch/>
        </p:blipFill>
        <p:spPr bwMode="auto">
          <a:xfrm>
            <a:off x="381000" y="3581400"/>
            <a:ext cx="2405994" cy="1412126"/>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3" descr="C:\Users\pratha\Desktop\DIG\FINAL\after photos\E_PHX232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152" t="63571" r="46434" b="11153"/>
          <a:stretch/>
        </p:blipFill>
        <p:spPr bwMode="auto">
          <a:xfrm>
            <a:off x="381659" y="5300071"/>
            <a:ext cx="1447141" cy="1160104"/>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3" descr="C:\Users\pratha\Desktop\DIG\FINAL\after photos\E_PHX2322.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9170" t="33873" r="18623" b="40851"/>
          <a:stretch/>
        </p:blipFill>
        <p:spPr bwMode="auto">
          <a:xfrm>
            <a:off x="2063423" y="5316896"/>
            <a:ext cx="723571" cy="1160104"/>
          </a:xfrm>
          <a:prstGeom prst="rect">
            <a:avLst/>
          </a:prstGeom>
          <a:noFill/>
          <a:extLst>
            <a:ext uri="{909E8E84-426E-40DD-AFC4-6F175D3DCCD1}">
              <a14:hiddenFill xmlns:a14="http://schemas.microsoft.com/office/drawing/2010/main">
                <a:solidFill>
                  <a:srgbClr val="FFFFFF"/>
                </a:solidFill>
              </a14:hiddenFill>
            </a:ext>
          </a:extLst>
        </p:spPr>
      </p:pic>
      <p:sp>
        <p:nvSpPr>
          <p:cNvPr id="67" name="Rectangle 66"/>
          <p:cNvSpPr/>
          <p:nvPr/>
        </p:nvSpPr>
        <p:spPr>
          <a:xfrm>
            <a:off x="4553652" y="3106792"/>
            <a:ext cx="1073151" cy="207584"/>
          </a:xfrm>
          <a:prstGeom prst="rect">
            <a:avLst/>
          </a:prstGeom>
        </p:spPr>
        <p:txBody>
          <a:bodyPr wrap="square" lIns="68415" tIns="34208" rIns="68415" bIns="34208">
            <a:spAutoFit/>
          </a:bodyPr>
          <a:lstStyle/>
          <a:p>
            <a:r>
              <a:rPr lang="en-IN" sz="900" dirty="0">
                <a:solidFill>
                  <a:prstClr val="black"/>
                </a:solidFill>
                <a:latin typeface="+mj-lt"/>
                <a:ea typeface="Adobe Kaiti Std R" pitchFamily="18" charset="-128"/>
              </a:rPr>
              <a:t>Elevation</a:t>
            </a:r>
            <a:endParaRPr lang="en-IN" sz="900" dirty="0">
              <a:solidFill>
                <a:srgbClr val="0070C0"/>
              </a:solidFill>
              <a:latin typeface="+mj-lt"/>
              <a:ea typeface="Adobe Kaiti Std R" pitchFamily="18" charset="-128"/>
            </a:endParaRPr>
          </a:p>
        </p:txBody>
      </p:sp>
      <p:sp>
        <p:nvSpPr>
          <p:cNvPr id="68" name="Rectangle 67"/>
          <p:cNvSpPr/>
          <p:nvPr/>
        </p:nvSpPr>
        <p:spPr>
          <a:xfrm>
            <a:off x="4017076" y="6186010"/>
            <a:ext cx="1469324" cy="207584"/>
          </a:xfrm>
          <a:prstGeom prst="rect">
            <a:avLst/>
          </a:prstGeom>
        </p:spPr>
        <p:txBody>
          <a:bodyPr wrap="square" lIns="68415" tIns="34208" rIns="68415" bIns="34208">
            <a:spAutoFit/>
          </a:bodyPr>
          <a:lstStyle/>
          <a:p>
            <a:r>
              <a:rPr lang="en-IN" sz="900" dirty="0">
                <a:solidFill>
                  <a:prstClr val="black"/>
                </a:solidFill>
                <a:latin typeface="+mj-lt"/>
                <a:ea typeface="Adobe Kaiti Std R" pitchFamily="18" charset="-128"/>
              </a:rPr>
              <a:t>Brick wall detail : Ceiling</a:t>
            </a:r>
            <a:endParaRPr lang="en-IN" sz="900" dirty="0">
              <a:solidFill>
                <a:srgbClr val="0070C0"/>
              </a:solidFill>
              <a:latin typeface="+mj-lt"/>
              <a:ea typeface="Adobe Kaiti Std R" pitchFamily="18" charset="-128"/>
            </a:endParaRPr>
          </a:p>
        </p:txBody>
      </p:sp>
      <p:sp>
        <p:nvSpPr>
          <p:cNvPr id="69" name="Rectangle 68"/>
          <p:cNvSpPr/>
          <p:nvPr/>
        </p:nvSpPr>
        <p:spPr>
          <a:xfrm>
            <a:off x="6997700" y="6186010"/>
            <a:ext cx="1460502" cy="207584"/>
          </a:xfrm>
          <a:prstGeom prst="rect">
            <a:avLst/>
          </a:prstGeom>
        </p:spPr>
        <p:txBody>
          <a:bodyPr wrap="square" lIns="68415" tIns="34208" rIns="68415" bIns="34208">
            <a:spAutoFit/>
          </a:bodyPr>
          <a:lstStyle/>
          <a:p>
            <a:r>
              <a:rPr lang="en-IN" sz="900" dirty="0">
                <a:solidFill>
                  <a:prstClr val="black"/>
                </a:solidFill>
                <a:latin typeface="+mj-lt"/>
                <a:ea typeface="Adobe Kaiti Std R" pitchFamily="18" charset="-128"/>
              </a:rPr>
              <a:t>Brick wall detail : Skirting</a:t>
            </a:r>
            <a:endParaRPr lang="en-IN" sz="900" dirty="0">
              <a:solidFill>
                <a:srgbClr val="0070C0"/>
              </a:solidFill>
              <a:latin typeface="+mj-lt"/>
              <a:ea typeface="Adobe Kaiti Std R" pitchFamily="18" charset="-128"/>
            </a:endParaRPr>
          </a:p>
        </p:txBody>
      </p:sp>
      <p:sp>
        <p:nvSpPr>
          <p:cNvPr id="37" name="Rectangle 36"/>
          <p:cNvSpPr/>
          <p:nvPr/>
        </p:nvSpPr>
        <p:spPr>
          <a:xfrm>
            <a:off x="342899" y="5034477"/>
            <a:ext cx="2535995" cy="207584"/>
          </a:xfrm>
          <a:prstGeom prst="rect">
            <a:avLst/>
          </a:prstGeom>
        </p:spPr>
        <p:txBody>
          <a:bodyPr wrap="square" lIns="68415" tIns="34208" rIns="68415" bIns="34208">
            <a:spAutoFit/>
          </a:bodyPr>
          <a:lstStyle/>
          <a:p>
            <a:pPr lvl="0"/>
            <a:r>
              <a:rPr lang="en-IN" sz="900" dirty="0" smtClean="0">
                <a:solidFill>
                  <a:prstClr val="black"/>
                </a:solidFill>
                <a:latin typeface="+mj-lt"/>
                <a:ea typeface="Adobe Kaiti Std R" pitchFamily="18" charset="-128"/>
              </a:rPr>
              <a:t>Artworks in contrast with the wall</a:t>
            </a:r>
            <a:endParaRPr lang="en-IN" sz="900" dirty="0">
              <a:solidFill>
                <a:srgbClr val="0070C0"/>
              </a:solidFill>
              <a:latin typeface="+mj-lt"/>
              <a:ea typeface="Adobe Kaiti Std R" pitchFamily="18" charset="-128"/>
            </a:endParaRPr>
          </a:p>
        </p:txBody>
      </p:sp>
    </p:spTree>
    <p:extLst>
      <p:ext uri="{BB962C8B-B14F-4D97-AF65-F5344CB8AC3E}">
        <p14:creationId xmlns:p14="http://schemas.microsoft.com/office/powerpoint/2010/main" val="30995638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0341" y="349624"/>
            <a:ext cx="4084917" cy="6127376"/>
          </a:xfrm>
          <a:prstGeom prst="rect">
            <a:avLst/>
          </a:prstGeom>
        </p:spPr>
      </p:pic>
      <p:sp>
        <p:nvSpPr>
          <p:cNvPr id="6" name="Rectangle 5"/>
          <p:cNvSpPr/>
          <p:nvPr/>
        </p:nvSpPr>
        <p:spPr>
          <a:xfrm>
            <a:off x="394855" y="383131"/>
            <a:ext cx="1907433" cy="253750"/>
          </a:xfrm>
          <a:prstGeom prst="rect">
            <a:avLst/>
          </a:prstGeom>
        </p:spPr>
        <p:txBody>
          <a:bodyPr wrap="square" lIns="68415" tIns="34208" rIns="68415" bIns="34208">
            <a:spAutoFit/>
          </a:bodyPr>
          <a:lstStyle/>
          <a:p>
            <a:pPr lvl="0"/>
            <a:r>
              <a:rPr lang="en-IN" sz="1200" b="1" dirty="0">
                <a:solidFill>
                  <a:schemeClr val="bg1"/>
                </a:solidFill>
                <a:latin typeface="+mj-lt"/>
                <a:ea typeface="Adobe Kaiti Std R" pitchFamily="18" charset="-128"/>
              </a:rPr>
              <a:t>BAR COUNTER</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820" y="364672"/>
            <a:ext cx="4327829" cy="6097279"/>
          </a:xfrm>
          <a:prstGeom prst="rect">
            <a:avLst/>
          </a:prstGeom>
        </p:spPr>
      </p:pic>
      <p:sp>
        <p:nvSpPr>
          <p:cNvPr id="5" name="Rectangle 4"/>
          <p:cNvSpPr/>
          <p:nvPr/>
        </p:nvSpPr>
        <p:spPr>
          <a:xfrm>
            <a:off x="403820" y="380572"/>
            <a:ext cx="1907433" cy="253750"/>
          </a:xfrm>
          <a:prstGeom prst="rect">
            <a:avLst/>
          </a:prstGeom>
        </p:spPr>
        <p:txBody>
          <a:bodyPr wrap="square" lIns="68415" tIns="34208" rIns="68415" bIns="34208">
            <a:spAutoFit/>
          </a:bodyPr>
          <a:lstStyle/>
          <a:p>
            <a:pPr lvl="0"/>
            <a:r>
              <a:rPr lang="en-IN" sz="1200" b="1" dirty="0" smtClean="0">
                <a:solidFill>
                  <a:schemeClr val="bg1"/>
                </a:solidFill>
                <a:latin typeface="+mj-lt"/>
                <a:ea typeface="Adobe Kaiti Std R" pitchFamily="18" charset="-128"/>
              </a:rPr>
              <a:t>Lounge area</a:t>
            </a:r>
            <a:endParaRPr lang="en-IN" sz="1200" b="1" dirty="0">
              <a:solidFill>
                <a:schemeClr val="bg1"/>
              </a:solidFill>
              <a:latin typeface="+mj-lt"/>
              <a:ea typeface="Adobe Kaiti Std R" pitchFamily="18" charset="-128"/>
            </a:endParaRPr>
          </a:p>
        </p:txBody>
      </p:sp>
      <p:sp>
        <p:nvSpPr>
          <p:cNvPr id="7" name="Rectangle 6"/>
          <p:cNvSpPr/>
          <p:nvPr/>
        </p:nvSpPr>
        <p:spPr>
          <a:xfrm>
            <a:off x="5120341" y="380572"/>
            <a:ext cx="2442882" cy="253750"/>
          </a:xfrm>
          <a:prstGeom prst="rect">
            <a:avLst/>
          </a:prstGeom>
        </p:spPr>
        <p:txBody>
          <a:bodyPr wrap="square" lIns="68415" tIns="34208" rIns="68415" bIns="34208">
            <a:spAutoFit/>
          </a:bodyPr>
          <a:lstStyle/>
          <a:p>
            <a:pPr lvl="0"/>
            <a:r>
              <a:rPr lang="en-IN" sz="1200" b="1" dirty="0" smtClean="0">
                <a:solidFill>
                  <a:schemeClr val="bg1"/>
                </a:solidFill>
                <a:latin typeface="+mj-lt"/>
                <a:ea typeface="Adobe Kaiti Std R" pitchFamily="18" charset="-128"/>
              </a:rPr>
              <a:t>Bar from dining area</a:t>
            </a:r>
            <a:endParaRPr lang="en-IN" sz="1200" b="1" dirty="0">
              <a:solidFill>
                <a:schemeClr val="bg1"/>
              </a:solidFill>
              <a:latin typeface="+mj-lt"/>
              <a:ea typeface="Adobe Kaiti Std R" pitchFamily="18" charset="-128"/>
            </a:endParaRPr>
          </a:p>
        </p:txBody>
      </p:sp>
    </p:spTree>
    <p:extLst>
      <p:ext uri="{BB962C8B-B14F-4D97-AF65-F5344CB8AC3E}">
        <p14:creationId xmlns:p14="http://schemas.microsoft.com/office/powerpoint/2010/main" val="28944948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381000"/>
            <a:ext cx="1907433" cy="284528"/>
          </a:xfrm>
          <a:prstGeom prst="rect">
            <a:avLst/>
          </a:prstGeom>
        </p:spPr>
        <p:txBody>
          <a:bodyPr wrap="square" lIns="68415" tIns="34208" rIns="68415" bIns="34208">
            <a:spAutoFit/>
          </a:bodyPr>
          <a:lstStyle/>
          <a:p>
            <a:pPr lvl="0"/>
            <a:r>
              <a:rPr lang="en-IN" sz="1400" b="1" dirty="0">
                <a:solidFill>
                  <a:prstClr val="black"/>
                </a:solidFill>
                <a:latin typeface="Bahnschrift" panose="020B0502040204020203" pitchFamily="34" charset="0"/>
                <a:ea typeface="Adobe Kaiti Std R" pitchFamily="18" charset="-128"/>
              </a:rPr>
              <a:t>MASTER BEDROOM</a:t>
            </a:r>
            <a:endParaRPr lang="en-IN" sz="1400" b="1" dirty="0">
              <a:solidFill>
                <a:srgbClr val="0070C0"/>
              </a:solidFill>
              <a:latin typeface="Bahnschrift" panose="020B0502040204020203" pitchFamily="34" charset="0"/>
              <a:ea typeface="Adobe Kaiti Std R" pitchFamily="18" charset="-128"/>
            </a:endParaRPr>
          </a:p>
        </p:txBody>
      </p:sp>
      <p:pic>
        <p:nvPicPr>
          <p:cNvPr id="6"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2709" b="21517"/>
          <a:stretch/>
        </p:blipFill>
        <p:spPr bwMode="auto">
          <a:xfrm>
            <a:off x="5486400" y="2517000"/>
            <a:ext cx="4253876" cy="39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7435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380999" y="360218"/>
            <a:ext cx="2811048" cy="3454626"/>
          </a:xfrm>
          <a:prstGeom prst="rect">
            <a:avLst/>
          </a:prstGeom>
        </p:spPr>
        <p:txBody>
          <a:bodyPr wrap="square" lIns="68415" tIns="34208" rIns="68415" bIns="34208">
            <a:spAutoFit/>
          </a:bodyPr>
          <a:lstStyle/>
          <a:p>
            <a:pPr algn="just"/>
            <a:r>
              <a:rPr lang="en-IN" sz="1400" b="1" dirty="0">
                <a:solidFill>
                  <a:prstClr val="black"/>
                </a:solidFill>
                <a:latin typeface="Bahnschrift" panose="020B0502040204020203" pitchFamily="34" charset="0"/>
                <a:ea typeface="Adobe Kaiti Std R" pitchFamily="18" charset="-128"/>
              </a:rPr>
              <a:t>Master Bedroom</a:t>
            </a:r>
            <a:r>
              <a:rPr lang="en-IN" sz="1400" b="1" dirty="0" smtClean="0">
                <a:solidFill>
                  <a:prstClr val="black"/>
                </a:solidFill>
                <a:latin typeface="Bahnschrift" panose="020B0502040204020203" pitchFamily="34" charset="0"/>
                <a:ea typeface="Adobe Kaiti Std R" pitchFamily="18" charset="-128"/>
              </a:rPr>
              <a:t>:</a:t>
            </a:r>
          </a:p>
          <a:p>
            <a:pPr algn="just"/>
            <a:endParaRPr lang="en-IN" sz="1400" dirty="0">
              <a:solidFill>
                <a:prstClr val="black"/>
              </a:solidFill>
              <a:latin typeface="Bahnschrift" panose="020B0502040204020203" pitchFamily="34" charset="0"/>
              <a:ea typeface="Adobe Kaiti Std R" pitchFamily="18" charset="-128"/>
            </a:endParaRPr>
          </a:p>
          <a:p>
            <a:pPr algn="just"/>
            <a:r>
              <a:rPr lang="en-IN" sz="1200" dirty="0">
                <a:latin typeface="Bahnschrift" panose="020B0502040204020203" pitchFamily="34" charset="0"/>
              </a:rPr>
              <a:t>Being in line with the color theory, you are drawn into space by a long row of reflective red glass shuttered wardrobe. Again the opening of the space being on the western side, there is harsh sunlight entering the space. To counter that, the hue of the room was kept neutral in nature. The highlighter wall is done in the local stone cladding that holds the balance of the room. The choice of art here is a contemporary 3D collage that changes in viewpoint while one moves through the space ensuring that each time it’s </a:t>
            </a:r>
            <a:r>
              <a:rPr lang="en-IN" sz="1200" dirty="0" smtClean="0">
                <a:latin typeface="Bahnschrift" panose="020B0502040204020203" pitchFamily="34" charset="0"/>
              </a:rPr>
              <a:t>a unique experience. </a:t>
            </a:r>
            <a:r>
              <a:rPr lang="en-IN" sz="1200" dirty="0"/>
              <a:t/>
            </a:r>
            <a:br>
              <a:rPr lang="en-IN" sz="1200" dirty="0"/>
            </a:br>
            <a:endParaRPr lang="en-IN" sz="1200" dirty="0">
              <a:solidFill>
                <a:srgbClr val="0070C0"/>
              </a:solidFill>
              <a:latin typeface="Bahnschrift" panose="020B0502040204020203" pitchFamily="34" charset="0"/>
              <a:ea typeface="Adobe Kaiti Std R" pitchFamily="18" charset="-128"/>
            </a:endParaRPr>
          </a:p>
        </p:txBody>
      </p:sp>
      <p:sp>
        <p:nvSpPr>
          <p:cNvPr id="31" name="Rectangle 30"/>
          <p:cNvSpPr/>
          <p:nvPr/>
        </p:nvSpPr>
        <p:spPr>
          <a:xfrm>
            <a:off x="3945693" y="360218"/>
            <a:ext cx="5579308" cy="6116782"/>
          </a:xfrm>
          <a:prstGeom prst="rect">
            <a:avLst/>
          </a:prstGeom>
          <a:noFill/>
          <a:ln w="1270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37" name="Straight Connector 36"/>
          <p:cNvCxnSpPr/>
          <p:nvPr/>
        </p:nvCxnSpPr>
        <p:spPr>
          <a:xfrm>
            <a:off x="6835395" y="3664246"/>
            <a:ext cx="22605" cy="2812754"/>
          </a:xfrm>
          <a:prstGeom prst="line">
            <a:avLst/>
          </a:prstGeom>
          <a:noFill/>
          <a:ln w="1270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cxn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0252"/>
          <a:stretch/>
        </p:blipFill>
        <p:spPr bwMode="auto">
          <a:xfrm>
            <a:off x="1476851" y="4179462"/>
            <a:ext cx="761473" cy="2100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738" y="4179462"/>
            <a:ext cx="964371" cy="2100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2647" y="517842"/>
            <a:ext cx="5105400" cy="2766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3865" t="5267"/>
          <a:stretch/>
        </p:blipFill>
        <p:spPr bwMode="auto">
          <a:xfrm>
            <a:off x="4752559" y="4214846"/>
            <a:ext cx="1944688" cy="2064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2378" r="21377"/>
          <a:stretch/>
        </p:blipFill>
        <p:spPr bwMode="auto">
          <a:xfrm>
            <a:off x="7942943" y="4250643"/>
            <a:ext cx="1582058" cy="189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3914726" y="5998784"/>
            <a:ext cx="1076149" cy="207584"/>
          </a:xfrm>
          <a:prstGeom prst="rect">
            <a:avLst/>
          </a:prstGeom>
        </p:spPr>
        <p:txBody>
          <a:bodyPr wrap="square" lIns="68415" tIns="34208" rIns="68415" bIns="34208">
            <a:spAutoFit/>
          </a:bodyPr>
          <a:lstStyle/>
          <a:p>
            <a:r>
              <a:rPr lang="en-IN" sz="900" dirty="0">
                <a:solidFill>
                  <a:prstClr val="black"/>
                </a:solidFill>
                <a:latin typeface="+mj-lt"/>
                <a:ea typeface="Adobe Kaiti Std R" pitchFamily="18" charset="-128"/>
              </a:rPr>
              <a:t>RCC slab</a:t>
            </a:r>
            <a:endParaRPr lang="en-IN" sz="900" dirty="0">
              <a:solidFill>
                <a:srgbClr val="0070C0"/>
              </a:solidFill>
              <a:latin typeface="+mj-lt"/>
              <a:ea typeface="Adobe Kaiti Std R" pitchFamily="18" charset="-128"/>
            </a:endParaRPr>
          </a:p>
        </p:txBody>
      </p:sp>
      <p:cxnSp>
        <p:nvCxnSpPr>
          <p:cNvPr id="15" name="Elbow Connector 14"/>
          <p:cNvCxnSpPr/>
          <p:nvPr/>
        </p:nvCxnSpPr>
        <p:spPr>
          <a:xfrm rot="10800000" flipV="1">
            <a:off x="4452800" y="6091634"/>
            <a:ext cx="728800" cy="1"/>
          </a:xfrm>
          <a:prstGeom prst="bentConnector3">
            <a:avLst/>
          </a:prstGeom>
          <a:ln w="3175" cap="flat">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3914727" y="5422900"/>
            <a:ext cx="733474" cy="346083"/>
          </a:xfrm>
          <a:prstGeom prst="rect">
            <a:avLst/>
          </a:prstGeom>
        </p:spPr>
        <p:txBody>
          <a:bodyPr wrap="square" lIns="68415" tIns="34208" rIns="68415" bIns="34208">
            <a:spAutoFit/>
          </a:bodyPr>
          <a:lstStyle/>
          <a:p>
            <a:r>
              <a:rPr lang="en-IN" sz="900" dirty="0">
                <a:solidFill>
                  <a:prstClr val="black"/>
                </a:solidFill>
                <a:latin typeface="+mj-lt"/>
                <a:ea typeface="Adobe Kaiti Std R" pitchFamily="18" charset="-128"/>
              </a:rPr>
              <a:t>Aluminium skirting</a:t>
            </a:r>
            <a:endParaRPr lang="en-IN" sz="900" dirty="0">
              <a:solidFill>
                <a:srgbClr val="0070C0"/>
              </a:solidFill>
              <a:latin typeface="+mj-lt"/>
              <a:ea typeface="Adobe Kaiti Std R" pitchFamily="18" charset="-128"/>
            </a:endParaRPr>
          </a:p>
        </p:txBody>
      </p:sp>
      <p:cxnSp>
        <p:nvCxnSpPr>
          <p:cNvPr id="19" name="Elbow Connector 18"/>
          <p:cNvCxnSpPr/>
          <p:nvPr/>
        </p:nvCxnSpPr>
        <p:spPr>
          <a:xfrm rot="10800000" flipV="1">
            <a:off x="4452800" y="5649741"/>
            <a:ext cx="652601" cy="1"/>
          </a:xfrm>
          <a:prstGeom prst="bentConnector3">
            <a:avLst/>
          </a:prstGeom>
          <a:ln w="3175" cap="flat">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3914726" y="5046993"/>
            <a:ext cx="1076149" cy="207584"/>
          </a:xfrm>
          <a:prstGeom prst="rect">
            <a:avLst/>
          </a:prstGeom>
        </p:spPr>
        <p:txBody>
          <a:bodyPr wrap="square" lIns="68415" tIns="34208" rIns="68415" bIns="34208">
            <a:spAutoFit/>
          </a:bodyPr>
          <a:lstStyle/>
          <a:p>
            <a:r>
              <a:rPr lang="en-IN" sz="900" dirty="0">
                <a:solidFill>
                  <a:prstClr val="black"/>
                </a:solidFill>
                <a:latin typeface="+mj-lt"/>
                <a:ea typeface="Adobe Kaiti Std R" pitchFamily="18" charset="-128"/>
              </a:rPr>
              <a:t>TV console</a:t>
            </a:r>
            <a:endParaRPr lang="en-IN" sz="900" dirty="0">
              <a:solidFill>
                <a:srgbClr val="0070C0"/>
              </a:solidFill>
              <a:latin typeface="+mj-lt"/>
              <a:ea typeface="Adobe Kaiti Std R" pitchFamily="18" charset="-128"/>
            </a:endParaRPr>
          </a:p>
        </p:txBody>
      </p:sp>
      <p:cxnSp>
        <p:nvCxnSpPr>
          <p:cNvPr id="21" name="Elbow Connector 20"/>
          <p:cNvCxnSpPr/>
          <p:nvPr/>
        </p:nvCxnSpPr>
        <p:spPr>
          <a:xfrm rot="10800000" flipV="1">
            <a:off x="4527550" y="5149850"/>
            <a:ext cx="882650" cy="1"/>
          </a:xfrm>
          <a:prstGeom prst="bentConnector3">
            <a:avLst/>
          </a:prstGeom>
          <a:ln w="3175" cap="flat">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3914726" y="4572000"/>
            <a:ext cx="1076149" cy="207584"/>
          </a:xfrm>
          <a:prstGeom prst="rect">
            <a:avLst/>
          </a:prstGeom>
        </p:spPr>
        <p:txBody>
          <a:bodyPr wrap="square" lIns="68415" tIns="34208" rIns="68415" bIns="34208">
            <a:spAutoFit/>
          </a:bodyPr>
          <a:lstStyle/>
          <a:p>
            <a:r>
              <a:rPr lang="en-IN" sz="900" dirty="0">
                <a:solidFill>
                  <a:prstClr val="black"/>
                </a:solidFill>
                <a:latin typeface="+mj-lt"/>
                <a:ea typeface="Adobe Kaiti Std R" pitchFamily="18" charset="-128"/>
              </a:rPr>
              <a:t>Stone cladding</a:t>
            </a:r>
            <a:endParaRPr lang="en-IN" sz="900" dirty="0">
              <a:solidFill>
                <a:srgbClr val="0070C0"/>
              </a:solidFill>
              <a:latin typeface="+mj-lt"/>
              <a:ea typeface="Adobe Kaiti Std R" pitchFamily="18" charset="-128"/>
            </a:endParaRPr>
          </a:p>
        </p:txBody>
      </p:sp>
      <p:cxnSp>
        <p:nvCxnSpPr>
          <p:cNvPr id="26" name="Elbow Connector 25"/>
          <p:cNvCxnSpPr/>
          <p:nvPr/>
        </p:nvCxnSpPr>
        <p:spPr>
          <a:xfrm rot="10800000">
            <a:off x="4702178" y="4675793"/>
            <a:ext cx="479423" cy="1"/>
          </a:xfrm>
          <a:prstGeom prst="bentConnector3">
            <a:avLst/>
          </a:prstGeom>
          <a:ln w="3175" cap="flat">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6858000" y="3728445"/>
            <a:ext cx="838200" cy="440529"/>
          </a:xfrm>
          <a:prstGeom prst="rect">
            <a:avLst/>
          </a:prstGeom>
        </p:spPr>
        <p:txBody>
          <a:bodyPr wrap="square" lIns="68415" tIns="34208" rIns="68415" bIns="34208">
            <a:spAutoFit/>
          </a:bodyPr>
          <a:lstStyle/>
          <a:p>
            <a:r>
              <a:rPr lang="en-IN" sz="900" dirty="0">
                <a:solidFill>
                  <a:prstClr val="black"/>
                </a:solidFill>
                <a:latin typeface="+mj-lt"/>
                <a:ea typeface="Adobe Kaiti Std R" pitchFamily="18" charset="-128"/>
              </a:rPr>
              <a:t>Aluminium Patti  screwed to the door </a:t>
            </a:r>
            <a:endParaRPr lang="en-IN" sz="900" dirty="0">
              <a:solidFill>
                <a:srgbClr val="0070C0"/>
              </a:solidFill>
              <a:latin typeface="+mj-lt"/>
              <a:ea typeface="Adobe Kaiti Std R" pitchFamily="18" charset="-128"/>
            </a:endParaRPr>
          </a:p>
        </p:txBody>
      </p:sp>
      <p:cxnSp>
        <p:nvCxnSpPr>
          <p:cNvPr id="33" name="Elbow Connector 32"/>
          <p:cNvCxnSpPr/>
          <p:nvPr/>
        </p:nvCxnSpPr>
        <p:spPr>
          <a:xfrm rot="10800000">
            <a:off x="7643910" y="3962403"/>
            <a:ext cx="1271490" cy="380786"/>
          </a:xfrm>
          <a:prstGeom prst="bentConnector3">
            <a:avLst>
              <a:gd name="adj1" fmla="val -123"/>
            </a:avLst>
          </a:prstGeom>
          <a:ln w="3175" cap="flat">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6858000" y="4272843"/>
            <a:ext cx="838200" cy="207584"/>
          </a:xfrm>
          <a:prstGeom prst="rect">
            <a:avLst/>
          </a:prstGeom>
        </p:spPr>
        <p:txBody>
          <a:bodyPr wrap="square" lIns="68415" tIns="34208" rIns="68415" bIns="34208">
            <a:spAutoFit/>
          </a:bodyPr>
          <a:lstStyle/>
          <a:p>
            <a:r>
              <a:rPr lang="en-IN" sz="900" dirty="0">
                <a:solidFill>
                  <a:prstClr val="black"/>
                </a:solidFill>
                <a:latin typeface="+mj-lt"/>
                <a:ea typeface="Adobe Kaiti Std R" pitchFamily="18" charset="-128"/>
              </a:rPr>
              <a:t>Handle grip</a:t>
            </a:r>
            <a:endParaRPr lang="en-IN" sz="900" dirty="0">
              <a:solidFill>
                <a:srgbClr val="0070C0"/>
              </a:solidFill>
              <a:latin typeface="+mj-lt"/>
              <a:ea typeface="Adobe Kaiti Std R" pitchFamily="18" charset="-128"/>
            </a:endParaRPr>
          </a:p>
        </p:txBody>
      </p:sp>
      <p:cxnSp>
        <p:nvCxnSpPr>
          <p:cNvPr id="49" name="Elbow Connector 48"/>
          <p:cNvCxnSpPr/>
          <p:nvPr/>
        </p:nvCxnSpPr>
        <p:spPr>
          <a:xfrm rot="10800000">
            <a:off x="7643910" y="4376635"/>
            <a:ext cx="1042890" cy="3175"/>
          </a:xfrm>
          <a:prstGeom prst="bentConnector3">
            <a:avLst>
              <a:gd name="adj1" fmla="val 50000"/>
            </a:avLst>
          </a:prstGeom>
          <a:ln w="3175" cap="flat">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54" name="Rectangle 53"/>
          <p:cNvSpPr/>
          <p:nvPr/>
        </p:nvSpPr>
        <p:spPr>
          <a:xfrm>
            <a:off x="6858000" y="4472191"/>
            <a:ext cx="838200" cy="346083"/>
          </a:xfrm>
          <a:prstGeom prst="rect">
            <a:avLst/>
          </a:prstGeom>
        </p:spPr>
        <p:txBody>
          <a:bodyPr wrap="square" lIns="68415" tIns="34208" rIns="68415" bIns="34208">
            <a:spAutoFit/>
          </a:bodyPr>
          <a:lstStyle/>
          <a:p>
            <a:r>
              <a:rPr lang="en-IN" sz="900" dirty="0">
                <a:solidFill>
                  <a:prstClr val="black"/>
                </a:solidFill>
                <a:latin typeface="+mj-lt"/>
                <a:ea typeface="Adobe Kaiti Std R" pitchFamily="18" charset="-128"/>
              </a:rPr>
              <a:t>4mm back painted glass</a:t>
            </a:r>
            <a:endParaRPr lang="en-IN" sz="900" dirty="0">
              <a:solidFill>
                <a:srgbClr val="0070C0"/>
              </a:solidFill>
              <a:latin typeface="+mj-lt"/>
              <a:ea typeface="Adobe Kaiti Std R" pitchFamily="18" charset="-128"/>
            </a:endParaRPr>
          </a:p>
        </p:txBody>
      </p:sp>
      <p:cxnSp>
        <p:nvCxnSpPr>
          <p:cNvPr id="55" name="Elbow Connector 54"/>
          <p:cNvCxnSpPr/>
          <p:nvPr/>
        </p:nvCxnSpPr>
        <p:spPr>
          <a:xfrm rot="10800000" flipV="1">
            <a:off x="7620000" y="4480427"/>
            <a:ext cx="762000" cy="243146"/>
          </a:xfrm>
          <a:prstGeom prst="bentConnector3">
            <a:avLst>
              <a:gd name="adj1" fmla="val -616"/>
            </a:avLst>
          </a:prstGeom>
          <a:ln w="3175" cap="flat">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60" name="Rectangle 59"/>
          <p:cNvSpPr/>
          <p:nvPr/>
        </p:nvSpPr>
        <p:spPr>
          <a:xfrm>
            <a:off x="6858000" y="4995954"/>
            <a:ext cx="838200" cy="346083"/>
          </a:xfrm>
          <a:prstGeom prst="rect">
            <a:avLst/>
          </a:prstGeom>
        </p:spPr>
        <p:txBody>
          <a:bodyPr wrap="square" lIns="68415" tIns="34208" rIns="68415" bIns="34208">
            <a:spAutoFit/>
          </a:bodyPr>
          <a:lstStyle/>
          <a:p>
            <a:r>
              <a:rPr lang="en-IN" sz="900" dirty="0">
                <a:solidFill>
                  <a:prstClr val="black"/>
                </a:solidFill>
                <a:latin typeface="+mj-lt"/>
                <a:ea typeface="Adobe Kaiti Std R" pitchFamily="18" charset="-128"/>
              </a:rPr>
              <a:t>4mm back painted glass</a:t>
            </a:r>
            <a:endParaRPr lang="en-IN" sz="900" dirty="0">
              <a:solidFill>
                <a:srgbClr val="0070C0"/>
              </a:solidFill>
              <a:latin typeface="+mj-lt"/>
              <a:ea typeface="Adobe Kaiti Std R" pitchFamily="18" charset="-128"/>
            </a:endParaRPr>
          </a:p>
        </p:txBody>
      </p:sp>
      <p:cxnSp>
        <p:nvCxnSpPr>
          <p:cNvPr id="61" name="Elbow Connector 60"/>
          <p:cNvCxnSpPr/>
          <p:nvPr/>
        </p:nvCxnSpPr>
        <p:spPr>
          <a:xfrm rot="10800000">
            <a:off x="7620007" y="5158750"/>
            <a:ext cx="659649" cy="327651"/>
          </a:xfrm>
          <a:prstGeom prst="bentConnector3">
            <a:avLst>
              <a:gd name="adj1" fmla="val -538"/>
            </a:avLst>
          </a:prstGeom>
          <a:ln w="3175" cap="flat">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72" name="Rectangle 71"/>
          <p:cNvSpPr/>
          <p:nvPr/>
        </p:nvSpPr>
        <p:spPr>
          <a:xfrm>
            <a:off x="6858000" y="5494439"/>
            <a:ext cx="990600" cy="900081"/>
          </a:xfrm>
          <a:prstGeom prst="rect">
            <a:avLst/>
          </a:prstGeom>
        </p:spPr>
        <p:txBody>
          <a:bodyPr wrap="square" lIns="68415" tIns="34208" rIns="68415" bIns="34208">
            <a:spAutoFit/>
          </a:bodyPr>
          <a:lstStyle/>
          <a:p>
            <a:r>
              <a:rPr lang="en-IN" sz="900" dirty="0">
                <a:solidFill>
                  <a:prstClr val="black"/>
                </a:solidFill>
                <a:latin typeface="+mj-lt"/>
                <a:ea typeface="Adobe Kaiti Std R" pitchFamily="18" charset="-128"/>
              </a:rPr>
              <a:t>Light weight door made in aluminium box section framing with 6mm ply on both sides</a:t>
            </a:r>
            <a:endParaRPr lang="en-IN" sz="900" dirty="0">
              <a:solidFill>
                <a:srgbClr val="0070C0"/>
              </a:solidFill>
              <a:latin typeface="+mj-lt"/>
              <a:ea typeface="Adobe Kaiti Std R" pitchFamily="18" charset="-128"/>
            </a:endParaRPr>
          </a:p>
        </p:txBody>
      </p:sp>
      <p:cxnSp>
        <p:nvCxnSpPr>
          <p:cNvPr id="73" name="Elbow Connector 72"/>
          <p:cNvCxnSpPr/>
          <p:nvPr/>
        </p:nvCxnSpPr>
        <p:spPr>
          <a:xfrm rot="10800000" flipV="1">
            <a:off x="7689850" y="5636215"/>
            <a:ext cx="762000" cy="243146"/>
          </a:xfrm>
          <a:prstGeom prst="bentConnector3">
            <a:avLst>
              <a:gd name="adj1" fmla="val -616"/>
            </a:avLst>
          </a:prstGeom>
          <a:ln w="3175" cap="flat">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75" name="Rectangle 74"/>
          <p:cNvSpPr/>
          <p:nvPr/>
        </p:nvSpPr>
        <p:spPr>
          <a:xfrm>
            <a:off x="4186546" y="3211025"/>
            <a:ext cx="838200" cy="207584"/>
          </a:xfrm>
          <a:prstGeom prst="rect">
            <a:avLst/>
          </a:prstGeom>
        </p:spPr>
        <p:txBody>
          <a:bodyPr wrap="square" lIns="68415" tIns="34208" rIns="68415" bIns="34208">
            <a:spAutoFit/>
          </a:bodyPr>
          <a:lstStyle/>
          <a:p>
            <a:r>
              <a:rPr lang="en-IN" sz="900" dirty="0">
                <a:solidFill>
                  <a:prstClr val="black"/>
                </a:solidFill>
                <a:latin typeface="+mj-lt"/>
                <a:ea typeface="Adobe Kaiti Std R" pitchFamily="18" charset="-128"/>
              </a:rPr>
              <a:t>Elevation</a:t>
            </a:r>
            <a:endParaRPr lang="en-IN" sz="900" dirty="0">
              <a:solidFill>
                <a:srgbClr val="0070C0"/>
              </a:solidFill>
              <a:latin typeface="+mj-lt"/>
              <a:ea typeface="Adobe Kaiti Std R" pitchFamily="18" charset="-128"/>
            </a:endParaRPr>
          </a:p>
        </p:txBody>
      </p:sp>
      <p:sp>
        <p:nvSpPr>
          <p:cNvPr id="76" name="Rectangle 75"/>
          <p:cNvSpPr/>
          <p:nvPr/>
        </p:nvSpPr>
        <p:spPr>
          <a:xfrm>
            <a:off x="4782998" y="6206368"/>
            <a:ext cx="1770202" cy="207584"/>
          </a:xfrm>
          <a:prstGeom prst="rect">
            <a:avLst/>
          </a:prstGeom>
        </p:spPr>
        <p:txBody>
          <a:bodyPr wrap="square" lIns="68415" tIns="34208" rIns="68415" bIns="34208">
            <a:spAutoFit/>
          </a:bodyPr>
          <a:lstStyle/>
          <a:p>
            <a:r>
              <a:rPr lang="en-IN" sz="900" dirty="0">
                <a:solidFill>
                  <a:prstClr val="black"/>
                </a:solidFill>
                <a:latin typeface="+mj-lt"/>
                <a:ea typeface="Adobe Kaiti Std R" pitchFamily="18" charset="-128"/>
              </a:rPr>
              <a:t>Stone wall detail</a:t>
            </a:r>
            <a:endParaRPr lang="en-IN" sz="900" dirty="0">
              <a:solidFill>
                <a:srgbClr val="0070C0"/>
              </a:solidFill>
              <a:latin typeface="+mj-lt"/>
              <a:ea typeface="Adobe Kaiti Std R" pitchFamily="18" charset="-128"/>
            </a:endParaRPr>
          </a:p>
        </p:txBody>
      </p:sp>
      <p:sp>
        <p:nvSpPr>
          <p:cNvPr id="77" name="Rectangle 76"/>
          <p:cNvSpPr/>
          <p:nvPr/>
        </p:nvSpPr>
        <p:spPr>
          <a:xfrm>
            <a:off x="7949831" y="6206820"/>
            <a:ext cx="1073151" cy="207584"/>
          </a:xfrm>
          <a:prstGeom prst="rect">
            <a:avLst/>
          </a:prstGeom>
        </p:spPr>
        <p:txBody>
          <a:bodyPr wrap="square" lIns="68415" tIns="34208" rIns="68415" bIns="34208">
            <a:spAutoFit/>
          </a:bodyPr>
          <a:lstStyle/>
          <a:p>
            <a:r>
              <a:rPr lang="en-IN" sz="900" dirty="0">
                <a:solidFill>
                  <a:prstClr val="black"/>
                </a:solidFill>
                <a:latin typeface="+mj-lt"/>
                <a:ea typeface="Adobe Kaiti Std R" pitchFamily="18" charset="-128"/>
              </a:rPr>
              <a:t>Door shutter detail</a:t>
            </a:r>
            <a:endParaRPr lang="en-IN" sz="900" dirty="0">
              <a:solidFill>
                <a:srgbClr val="0070C0"/>
              </a:solidFill>
              <a:latin typeface="+mj-lt"/>
              <a:ea typeface="Adobe Kaiti Std R" pitchFamily="18" charset="-128"/>
            </a:endParaRPr>
          </a:p>
        </p:txBody>
      </p:sp>
      <p:cxnSp>
        <p:nvCxnSpPr>
          <p:cNvPr id="34" name="Straight Connector 33"/>
          <p:cNvCxnSpPr/>
          <p:nvPr/>
        </p:nvCxnSpPr>
        <p:spPr>
          <a:xfrm flipV="1">
            <a:off x="3945691" y="3664246"/>
            <a:ext cx="5579309" cy="5116"/>
          </a:xfrm>
          <a:prstGeom prst="line">
            <a:avLst/>
          </a:prstGeom>
          <a:noFill/>
          <a:ln w="1270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cxnSp>
      <p:pic>
        <p:nvPicPr>
          <p:cNvPr id="2" name="Picture 1"/>
          <p:cNvPicPr>
            <a:picLocks noChangeAspect="1"/>
          </p:cNvPicPr>
          <p:nvPr/>
        </p:nvPicPr>
        <p:blipFill rotWithShape="1">
          <a:blip r:embed="rId8" cstate="print">
            <a:extLst>
              <a:ext uri="{28A0092B-C50C-407E-A947-70E740481C1C}">
                <a14:useLocalDpi xmlns:a14="http://schemas.microsoft.com/office/drawing/2010/main" val="0"/>
              </a:ext>
            </a:extLst>
          </a:blip>
          <a:srcRect l="38462" t="49226" r="53077" b="19394"/>
          <a:stretch/>
        </p:blipFill>
        <p:spPr>
          <a:xfrm>
            <a:off x="2302590" y="4179462"/>
            <a:ext cx="838200" cy="2100366"/>
          </a:xfrm>
          <a:prstGeom prst="rect">
            <a:avLst/>
          </a:prstGeom>
        </p:spPr>
      </p:pic>
      <p:sp>
        <p:nvSpPr>
          <p:cNvPr id="35" name="Rectangle 34"/>
          <p:cNvSpPr/>
          <p:nvPr/>
        </p:nvSpPr>
        <p:spPr>
          <a:xfrm>
            <a:off x="342899" y="6269416"/>
            <a:ext cx="2535995" cy="207584"/>
          </a:xfrm>
          <a:prstGeom prst="rect">
            <a:avLst/>
          </a:prstGeom>
        </p:spPr>
        <p:txBody>
          <a:bodyPr wrap="square" lIns="68415" tIns="34208" rIns="68415" bIns="34208">
            <a:spAutoFit/>
          </a:bodyPr>
          <a:lstStyle/>
          <a:p>
            <a:pPr lvl="0"/>
            <a:r>
              <a:rPr lang="en-IN" sz="900" dirty="0" smtClean="0">
                <a:solidFill>
                  <a:prstClr val="black"/>
                </a:solidFill>
                <a:latin typeface="+mj-lt"/>
                <a:ea typeface="Adobe Kaiti Std R" pitchFamily="18" charset="-128"/>
              </a:rPr>
              <a:t>Antiques and lighting. </a:t>
            </a:r>
            <a:endParaRPr lang="en-IN" sz="900" dirty="0">
              <a:solidFill>
                <a:srgbClr val="0070C0"/>
              </a:solidFill>
              <a:latin typeface="+mj-lt"/>
              <a:ea typeface="Adobe Kaiti Std R" pitchFamily="18" charset="-128"/>
            </a:endParaRPr>
          </a:p>
        </p:txBody>
      </p:sp>
    </p:spTree>
    <p:extLst>
      <p:ext uri="{BB962C8B-B14F-4D97-AF65-F5344CB8AC3E}">
        <p14:creationId xmlns:p14="http://schemas.microsoft.com/office/powerpoint/2010/main" val="31222472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957780" y="3505200"/>
            <a:ext cx="5567220" cy="3003597"/>
            <a:chOff x="3957780" y="3505200"/>
            <a:chExt cx="5567220" cy="3003597"/>
          </a:xfrm>
        </p:grpSpPr>
        <p:grpSp>
          <p:nvGrpSpPr>
            <p:cNvPr id="2" name="Group 1"/>
            <p:cNvGrpSpPr/>
            <p:nvPr/>
          </p:nvGrpSpPr>
          <p:grpSpPr>
            <a:xfrm>
              <a:off x="3957780" y="3546484"/>
              <a:ext cx="2859139" cy="2962313"/>
              <a:chOff x="3976255" y="3622683"/>
              <a:chExt cx="2859139" cy="2962313"/>
            </a:xfrm>
          </p:grpSpPr>
          <p:pic>
            <p:nvPicPr>
              <p:cNvPr id="7173" name="Picture 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2759"/>
              <a:stretch/>
            </p:blipFill>
            <p:spPr bwMode="auto">
              <a:xfrm>
                <a:off x="3976255" y="3622683"/>
                <a:ext cx="2859139" cy="29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p:nvSpPr>
            <p:spPr>
              <a:xfrm>
                <a:off x="4255902" y="4071128"/>
                <a:ext cx="558099" cy="207584"/>
              </a:xfrm>
              <a:prstGeom prst="rect">
                <a:avLst/>
              </a:prstGeom>
            </p:spPr>
            <p:txBody>
              <a:bodyPr wrap="square" lIns="68415" tIns="34208" rIns="68415" bIns="34208">
                <a:spAutoFit/>
              </a:bodyPr>
              <a:lstStyle/>
              <a:p>
                <a:r>
                  <a:rPr lang="en-IN" sz="900" dirty="0">
                    <a:solidFill>
                      <a:prstClr val="black"/>
                    </a:solidFill>
                    <a:latin typeface="+mj-lt"/>
                    <a:ea typeface="Adobe Kaiti Std R" pitchFamily="18" charset="-128"/>
                  </a:rPr>
                  <a:t>drawer</a:t>
                </a:r>
                <a:endParaRPr lang="en-IN" sz="900" dirty="0">
                  <a:solidFill>
                    <a:srgbClr val="0070C0"/>
                  </a:solidFill>
                  <a:latin typeface="+mj-lt"/>
                  <a:ea typeface="Adobe Kaiti Std R" pitchFamily="18" charset="-128"/>
                </a:endParaRPr>
              </a:p>
            </p:txBody>
          </p:sp>
          <p:sp>
            <p:nvSpPr>
              <p:cNvPr id="17" name="Rectangle 16"/>
              <p:cNvSpPr/>
              <p:nvPr/>
            </p:nvSpPr>
            <p:spPr>
              <a:xfrm>
                <a:off x="5925066" y="4071128"/>
                <a:ext cx="558099" cy="207584"/>
              </a:xfrm>
              <a:prstGeom prst="rect">
                <a:avLst/>
              </a:prstGeom>
            </p:spPr>
            <p:txBody>
              <a:bodyPr wrap="square" lIns="68415" tIns="34208" rIns="68415" bIns="34208">
                <a:spAutoFit/>
              </a:bodyPr>
              <a:lstStyle/>
              <a:p>
                <a:r>
                  <a:rPr lang="en-IN" sz="900" dirty="0">
                    <a:solidFill>
                      <a:prstClr val="black"/>
                    </a:solidFill>
                    <a:latin typeface="+mj-lt"/>
                    <a:ea typeface="Adobe Kaiti Std R" pitchFamily="18" charset="-128"/>
                  </a:rPr>
                  <a:t>drawer</a:t>
                </a:r>
                <a:endParaRPr lang="en-IN" sz="900" dirty="0">
                  <a:solidFill>
                    <a:srgbClr val="0070C0"/>
                  </a:solidFill>
                  <a:latin typeface="+mj-lt"/>
                  <a:ea typeface="Adobe Kaiti Std R" pitchFamily="18" charset="-128"/>
                </a:endParaRPr>
              </a:p>
            </p:txBody>
          </p:sp>
          <p:sp>
            <p:nvSpPr>
              <p:cNvPr id="18" name="Rectangle 17"/>
              <p:cNvSpPr/>
              <p:nvPr/>
            </p:nvSpPr>
            <p:spPr>
              <a:xfrm>
                <a:off x="5215324" y="4071128"/>
                <a:ext cx="381000" cy="207584"/>
              </a:xfrm>
              <a:prstGeom prst="rect">
                <a:avLst/>
              </a:prstGeom>
            </p:spPr>
            <p:txBody>
              <a:bodyPr wrap="square" lIns="68415" tIns="34208" rIns="68415" bIns="34208">
                <a:spAutoFit/>
              </a:bodyPr>
              <a:lstStyle/>
              <a:p>
                <a:r>
                  <a:rPr lang="en-IN" sz="900" dirty="0">
                    <a:solidFill>
                      <a:prstClr val="black"/>
                    </a:solidFill>
                    <a:latin typeface="+mj-lt"/>
                    <a:ea typeface="Adobe Kaiti Std R" pitchFamily="18" charset="-128"/>
                  </a:rPr>
                  <a:t>fixed</a:t>
                </a:r>
                <a:endParaRPr lang="en-IN" sz="900" dirty="0">
                  <a:solidFill>
                    <a:srgbClr val="0070C0"/>
                  </a:solidFill>
                  <a:latin typeface="+mj-lt"/>
                  <a:ea typeface="Adobe Kaiti Std R" pitchFamily="18" charset="-128"/>
                </a:endParaRPr>
              </a:p>
            </p:txBody>
          </p:sp>
        </p:grpSp>
        <p:sp>
          <p:nvSpPr>
            <p:cNvPr id="19" name="Rectangle 18"/>
            <p:cNvSpPr/>
            <p:nvPr/>
          </p:nvSpPr>
          <p:spPr>
            <a:xfrm>
              <a:off x="6858001" y="3514726"/>
              <a:ext cx="1076149" cy="207584"/>
            </a:xfrm>
            <a:prstGeom prst="rect">
              <a:avLst/>
            </a:prstGeom>
          </p:spPr>
          <p:txBody>
            <a:bodyPr wrap="square" lIns="68415" tIns="34208" rIns="68415" bIns="34208">
              <a:spAutoFit/>
            </a:bodyPr>
            <a:lstStyle/>
            <a:p>
              <a:r>
                <a:rPr lang="en-IN" sz="900" dirty="0">
                  <a:solidFill>
                    <a:prstClr val="black"/>
                  </a:solidFill>
                  <a:latin typeface="+mj-lt"/>
                  <a:ea typeface="Adobe Kaiti Std R" pitchFamily="18" charset="-128"/>
                </a:rPr>
                <a:t>Wash basin</a:t>
              </a:r>
              <a:endParaRPr lang="en-IN" sz="900" dirty="0">
                <a:solidFill>
                  <a:srgbClr val="0070C0"/>
                </a:solidFill>
                <a:latin typeface="+mj-lt"/>
                <a:ea typeface="Adobe Kaiti Std R" pitchFamily="18" charset="-128"/>
              </a:endParaRPr>
            </a:p>
          </p:txBody>
        </p:sp>
        <p:cxnSp>
          <p:nvCxnSpPr>
            <p:cNvPr id="20" name="Elbow Connector 19"/>
            <p:cNvCxnSpPr/>
            <p:nvPr/>
          </p:nvCxnSpPr>
          <p:spPr>
            <a:xfrm rot="10800000" flipV="1">
              <a:off x="5791202" y="3618517"/>
              <a:ext cx="1066799" cy="1"/>
            </a:xfrm>
            <a:prstGeom prst="bentConnector3">
              <a:avLst/>
            </a:prstGeom>
            <a:ln w="3175" cap="flat">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6858001" y="3722310"/>
              <a:ext cx="1076149" cy="484582"/>
            </a:xfrm>
            <a:prstGeom prst="rect">
              <a:avLst/>
            </a:prstGeom>
          </p:spPr>
          <p:txBody>
            <a:bodyPr wrap="square" lIns="68415" tIns="34208" rIns="68415" bIns="34208">
              <a:spAutoFit/>
            </a:bodyPr>
            <a:lstStyle/>
            <a:p>
              <a:r>
                <a:rPr lang="en-IN" sz="900" dirty="0">
                  <a:solidFill>
                    <a:prstClr val="black"/>
                  </a:solidFill>
                  <a:latin typeface="+mj-lt"/>
                  <a:ea typeface="Adobe Kaiti Std R" pitchFamily="18" charset="-128"/>
                </a:rPr>
                <a:t>Plywood top with 4mm </a:t>
              </a:r>
              <a:r>
                <a:rPr lang="en-IN" sz="900" dirty="0" err="1">
                  <a:solidFill>
                    <a:prstClr val="black"/>
                  </a:solidFill>
                  <a:latin typeface="+mj-lt"/>
                  <a:ea typeface="Adobe Kaiti Std R" pitchFamily="18" charset="-128"/>
                </a:rPr>
                <a:t>thk</a:t>
              </a:r>
              <a:r>
                <a:rPr lang="en-IN" sz="900" dirty="0">
                  <a:solidFill>
                    <a:prstClr val="black"/>
                  </a:solidFill>
                  <a:latin typeface="+mj-lt"/>
                  <a:ea typeface="Adobe Kaiti Std R" pitchFamily="18" charset="-128"/>
                </a:rPr>
                <a:t>  polished veneer  </a:t>
              </a:r>
              <a:endParaRPr lang="en-IN" sz="900" dirty="0">
                <a:solidFill>
                  <a:srgbClr val="0070C0"/>
                </a:solidFill>
                <a:latin typeface="+mj-lt"/>
                <a:ea typeface="Adobe Kaiti Std R" pitchFamily="18" charset="-128"/>
              </a:endParaRPr>
            </a:p>
          </p:txBody>
        </p:sp>
        <p:cxnSp>
          <p:nvCxnSpPr>
            <p:cNvPr id="24" name="Elbow Connector 23"/>
            <p:cNvCxnSpPr/>
            <p:nvPr/>
          </p:nvCxnSpPr>
          <p:spPr>
            <a:xfrm rot="10800000" flipV="1">
              <a:off x="6464690" y="3908947"/>
              <a:ext cx="393312" cy="1"/>
            </a:xfrm>
            <a:prstGeom prst="bentConnector3">
              <a:avLst/>
            </a:prstGeom>
            <a:ln w="3175" cap="flat">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6858001" y="4343401"/>
              <a:ext cx="1219199" cy="623082"/>
            </a:xfrm>
            <a:prstGeom prst="rect">
              <a:avLst/>
            </a:prstGeom>
          </p:spPr>
          <p:txBody>
            <a:bodyPr wrap="square" lIns="68415" tIns="34208" rIns="68415" bIns="34208">
              <a:spAutoFit/>
            </a:bodyPr>
            <a:lstStyle/>
            <a:p>
              <a:r>
                <a:rPr lang="en-IN" sz="900" dirty="0">
                  <a:solidFill>
                    <a:prstClr val="black"/>
                  </a:solidFill>
                  <a:latin typeface="+mj-lt"/>
                  <a:ea typeface="Adobe Kaiti Std R" pitchFamily="18" charset="-128"/>
                </a:rPr>
                <a:t>Shelf made of metal sheet cladding on framing finished in black powder coating</a:t>
              </a:r>
              <a:endParaRPr lang="en-IN" sz="900" dirty="0">
                <a:solidFill>
                  <a:srgbClr val="0070C0"/>
                </a:solidFill>
                <a:latin typeface="+mj-lt"/>
                <a:ea typeface="Adobe Kaiti Std R" pitchFamily="18" charset="-128"/>
              </a:endParaRPr>
            </a:p>
          </p:txBody>
        </p:sp>
        <p:cxnSp>
          <p:nvCxnSpPr>
            <p:cNvPr id="28" name="Elbow Connector 27"/>
            <p:cNvCxnSpPr/>
            <p:nvPr/>
          </p:nvCxnSpPr>
          <p:spPr>
            <a:xfrm rot="10800000" flipV="1">
              <a:off x="5791202" y="4694842"/>
              <a:ext cx="1066799" cy="1"/>
            </a:xfrm>
            <a:prstGeom prst="bentConnector3">
              <a:avLst/>
            </a:prstGeom>
            <a:ln w="3175" cap="flat">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6858001" y="5810251"/>
              <a:ext cx="1219199" cy="207584"/>
            </a:xfrm>
            <a:prstGeom prst="rect">
              <a:avLst/>
            </a:prstGeom>
          </p:spPr>
          <p:txBody>
            <a:bodyPr wrap="square" lIns="68415" tIns="34208" rIns="68415" bIns="34208">
              <a:spAutoFit/>
            </a:bodyPr>
            <a:lstStyle/>
            <a:p>
              <a:r>
                <a:rPr lang="en-IN" sz="900" dirty="0">
                  <a:solidFill>
                    <a:prstClr val="black"/>
                  </a:solidFill>
                  <a:latin typeface="+mj-lt"/>
                  <a:ea typeface="Adobe Kaiti Std R" pitchFamily="18" charset="-128"/>
                </a:rPr>
                <a:t>Metal framework</a:t>
              </a:r>
              <a:endParaRPr lang="en-IN" sz="900" dirty="0">
                <a:solidFill>
                  <a:srgbClr val="0070C0"/>
                </a:solidFill>
                <a:latin typeface="+mj-lt"/>
                <a:ea typeface="Adobe Kaiti Std R" pitchFamily="18" charset="-128"/>
              </a:endParaRPr>
            </a:p>
          </p:txBody>
        </p:sp>
        <p:cxnSp>
          <p:nvCxnSpPr>
            <p:cNvPr id="30" name="Elbow Connector 29"/>
            <p:cNvCxnSpPr/>
            <p:nvPr/>
          </p:nvCxnSpPr>
          <p:spPr>
            <a:xfrm rot="10800000" flipV="1">
              <a:off x="5791202" y="5914042"/>
              <a:ext cx="1066799" cy="1"/>
            </a:xfrm>
            <a:prstGeom prst="bentConnector3">
              <a:avLst/>
            </a:prstGeom>
            <a:ln w="3175" cap="flat">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pic>
          <p:nvPicPr>
            <p:cNvPr id="717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82961" y="3505200"/>
              <a:ext cx="1242039" cy="1705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2" name="Elbow Connector 31"/>
            <p:cNvCxnSpPr/>
            <p:nvPr/>
          </p:nvCxnSpPr>
          <p:spPr>
            <a:xfrm rot="10800000" flipV="1">
              <a:off x="7880544" y="3908946"/>
              <a:ext cx="653856" cy="1"/>
            </a:xfrm>
            <a:prstGeom prst="bentConnector3">
              <a:avLst/>
            </a:prstGeom>
            <a:ln w="3175" cap="flat">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33" name="Elbow Connector 32"/>
            <p:cNvCxnSpPr/>
            <p:nvPr/>
          </p:nvCxnSpPr>
          <p:spPr>
            <a:xfrm rot="10800000" flipV="1">
              <a:off x="7934152" y="4694841"/>
              <a:ext cx="828849" cy="1"/>
            </a:xfrm>
            <a:prstGeom prst="bentConnector3">
              <a:avLst/>
            </a:prstGeom>
            <a:ln w="3175" cap="flat">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4343400" y="5126417"/>
              <a:ext cx="838200" cy="207584"/>
            </a:xfrm>
            <a:prstGeom prst="rect">
              <a:avLst/>
            </a:prstGeom>
          </p:spPr>
          <p:txBody>
            <a:bodyPr wrap="square" lIns="68415" tIns="34208" rIns="68415" bIns="34208">
              <a:spAutoFit/>
            </a:bodyPr>
            <a:lstStyle/>
            <a:p>
              <a:r>
                <a:rPr lang="en-IN" sz="900" dirty="0">
                  <a:solidFill>
                    <a:prstClr val="black"/>
                  </a:solidFill>
                  <a:latin typeface="+mj-lt"/>
                  <a:ea typeface="Adobe Kaiti Std R" pitchFamily="18" charset="-128"/>
                </a:rPr>
                <a:t>Elevation</a:t>
              </a:r>
              <a:endParaRPr lang="en-IN" sz="900" dirty="0">
                <a:solidFill>
                  <a:srgbClr val="0070C0"/>
                </a:solidFill>
                <a:latin typeface="+mj-lt"/>
                <a:ea typeface="Adobe Kaiti Std R" pitchFamily="18" charset="-128"/>
              </a:endParaRPr>
            </a:p>
          </p:txBody>
        </p:sp>
        <p:sp>
          <p:nvSpPr>
            <p:cNvPr id="36" name="Rectangle 35"/>
            <p:cNvSpPr/>
            <p:nvPr/>
          </p:nvSpPr>
          <p:spPr>
            <a:xfrm>
              <a:off x="8240952" y="5126417"/>
              <a:ext cx="838200" cy="207584"/>
            </a:xfrm>
            <a:prstGeom prst="rect">
              <a:avLst/>
            </a:prstGeom>
          </p:spPr>
          <p:txBody>
            <a:bodyPr wrap="square" lIns="68415" tIns="34208" rIns="68415" bIns="34208">
              <a:spAutoFit/>
            </a:bodyPr>
            <a:lstStyle/>
            <a:p>
              <a:r>
                <a:rPr lang="en-IN" sz="900" dirty="0">
                  <a:solidFill>
                    <a:prstClr val="black"/>
                  </a:solidFill>
                  <a:latin typeface="+mj-lt"/>
                  <a:ea typeface="Adobe Kaiti Std R" pitchFamily="18" charset="-128"/>
                </a:rPr>
                <a:t>Elevation</a:t>
              </a:r>
              <a:endParaRPr lang="en-IN" sz="900" dirty="0">
                <a:solidFill>
                  <a:srgbClr val="0070C0"/>
                </a:solidFill>
                <a:latin typeface="+mj-lt"/>
                <a:ea typeface="Adobe Kaiti Std R" pitchFamily="18" charset="-128"/>
              </a:endParaRPr>
            </a:p>
          </p:txBody>
        </p:sp>
        <p:sp>
          <p:nvSpPr>
            <p:cNvPr id="38" name="Rectangle 37"/>
            <p:cNvSpPr/>
            <p:nvPr/>
          </p:nvSpPr>
          <p:spPr>
            <a:xfrm>
              <a:off x="4343400" y="6297009"/>
              <a:ext cx="838200" cy="207584"/>
            </a:xfrm>
            <a:prstGeom prst="rect">
              <a:avLst/>
            </a:prstGeom>
          </p:spPr>
          <p:txBody>
            <a:bodyPr wrap="square" lIns="68415" tIns="34208" rIns="68415" bIns="34208">
              <a:spAutoFit/>
            </a:bodyPr>
            <a:lstStyle/>
            <a:p>
              <a:r>
                <a:rPr lang="en-IN" sz="900" dirty="0">
                  <a:solidFill>
                    <a:prstClr val="black"/>
                  </a:solidFill>
                  <a:latin typeface="+mj-lt"/>
                  <a:ea typeface="Adobe Kaiti Std R" pitchFamily="18" charset="-128"/>
                </a:rPr>
                <a:t>Plan</a:t>
              </a:r>
              <a:endParaRPr lang="en-IN" sz="900" dirty="0">
                <a:solidFill>
                  <a:srgbClr val="0070C0"/>
                </a:solidFill>
                <a:latin typeface="+mj-lt"/>
                <a:ea typeface="Adobe Kaiti Std R" pitchFamily="18" charset="-128"/>
              </a:endParaRPr>
            </a:p>
          </p:txBody>
        </p:sp>
      </p:grpSp>
      <p:sp>
        <p:nvSpPr>
          <p:cNvPr id="27" name="Rectangle 26"/>
          <p:cNvSpPr/>
          <p:nvPr/>
        </p:nvSpPr>
        <p:spPr>
          <a:xfrm>
            <a:off x="367145" y="414206"/>
            <a:ext cx="2452255" cy="2531297"/>
          </a:xfrm>
          <a:prstGeom prst="rect">
            <a:avLst/>
          </a:prstGeom>
        </p:spPr>
        <p:txBody>
          <a:bodyPr wrap="square" lIns="68415" tIns="34208" rIns="68415" bIns="34208">
            <a:spAutoFit/>
          </a:bodyPr>
          <a:lstStyle/>
          <a:p>
            <a:pPr algn="just"/>
            <a:r>
              <a:rPr lang="en-IN" sz="1400" b="1" dirty="0">
                <a:solidFill>
                  <a:prstClr val="black"/>
                </a:solidFill>
                <a:latin typeface="Bahnschrift" panose="020B0502040204020203" pitchFamily="34" charset="0"/>
                <a:ea typeface="Adobe Kaiti Std R" pitchFamily="18" charset="-128"/>
              </a:rPr>
              <a:t>Master Bathroom</a:t>
            </a:r>
            <a:r>
              <a:rPr lang="en-IN" sz="1400" b="1" dirty="0" smtClean="0">
                <a:solidFill>
                  <a:prstClr val="black"/>
                </a:solidFill>
                <a:latin typeface="Bahnschrift" panose="020B0502040204020203" pitchFamily="34" charset="0"/>
                <a:ea typeface="Adobe Kaiti Std R" pitchFamily="18" charset="-128"/>
              </a:rPr>
              <a:t>:</a:t>
            </a:r>
          </a:p>
          <a:p>
            <a:pPr algn="just"/>
            <a:endParaRPr lang="en-IN" sz="1400" dirty="0">
              <a:solidFill>
                <a:prstClr val="black"/>
              </a:solidFill>
              <a:latin typeface="Bahnschrift" panose="020B0502040204020203" pitchFamily="34" charset="0"/>
              <a:ea typeface="Adobe Kaiti Std R" pitchFamily="18" charset="-128"/>
            </a:endParaRPr>
          </a:p>
          <a:p>
            <a:pPr algn="just"/>
            <a:r>
              <a:rPr lang="en-IN" sz="1200" dirty="0">
                <a:latin typeface="Bahnschrift" panose="020B0502040204020203" pitchFamily="34" charset="0"/>
              </a:rPr>
              <a:t>This long space is a combination of walk-in closet and master toilet. The mood of the volume is set to dark. Wardrobes are custom made in black tinted glass, the floor is local Basalt and the ceiling is slatted oak wood. The use of mirrors on the short and long sides in strategic locations achieves infinite reflectivity. </a:t>
            </a:r>
            <a:endParaRPr lang="en-IN" sz="1200" dirty="0">
              <a:solidFill>
                <a:srgbClr val="0070C0"/>
              </a:solidFill>
              <a:latin typeface="Bahnschrift" panose="020B0502040204020203" pitchFamily="34" charset="0"/>
              <a:ea typeface="Adobe Kaiti Std R" pitchFamily="18" charset="-128"/>
            </a:endParaRPr>
          </a:p>
        </p:txBody>
      </p:sp>
      <p:sp>
        <p:nvSpPr>
          <p:cNvPr id="31" name="Rectangle 30"/>
          <p:cNvSpPr/>
          <p:nvPr/>
        </p:nvSpPr>
        <p:spPr>
          <a:xfrm>
            <a:off x="3945693" y="360218"/>
            <a:ext cx="5579308" cy="6116782"/>
          </a:xfrm>
          <a:prstGeom prst="rect">
            <a:avLst/>
          </a:prstGeom>
          <a:noFill/>
          <a:ln w="1270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7170" name="Picture 2" descr="C:\Users\pratha\Desktop\DIG\FINAL\after photos\E_PHX255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5199" b="8327"/>
          <a:stretch/>
        </p:blipFill>
        <p:spPr bwMode="auto">
          <a:xfrm>
            <a:off x="367145" y="3577971"/>
            <a:ext cx="2452255" cy="2899029"/>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430"/>
          <a:stretch/>
        </p:blipFill>
        <p:spPr bwMode="auto">
          <a:xfrm>
            <a:off x="4394901" y="511187"/>
            <a:ext cx="4880987" cy="2803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4394901" y="3297616"/>
            <a:ext cx="838200" cy="207584"/>
          </a:xfrm>
          <a:prstGeom prst="rect">
            <a:avLst/>
          </a:prstGeom>
        </p:spPr>
        <p:txBody>
          <a:bodyPr wrap="square" lIns="68415" tIns="34208" rIns="68415" bIns="34208">
            <a:spAutoFit/>
          </a:bodyPr>
          <a:lstStyle/>
          <a:p>
            <a:r>
              <a:rPr lang="en-IN" sz="900" dirty="0">
                <a:solidFill>
                  <a:prstClr val="black"/>
                </a:solidFill>
                <a:latin typeface="+mj-lt"/>
                <a:ea typeface="Adobe Kaiti Std R" pitchFamily="18" charset="-128"/>
              </a:rPr>
              <a:t>Elevation</a:t>
            </a:r>
            <a:endParaRPr lang="en-IN" sz="900" dirty="0">
              <a:solidFill>
                <a:srgbClr val="0070C0"/>
              </a:solidFill>
              <a:latin typeface="+mj-lt"/>
              <a:ea typeface="Adobe Kaiti Std R" pitchFamily="18" charset="-128"/>
            </a:endParaRPr>
          </a:p>
        </p:txBody>
      </p:sp>
      <p:cxnSp>
        <p:nvCxnSpPr>
          <p:cNvPr id="34" name="Straight Connector 33"/>
          <p:cNvCxnSpPr/>
          <p:nvPr/>
        </p:nvCxnSpPr>
        <p:spPr>
          <a:xfrm>
            <a:off x="3945692" y="3505200"/>
            <a:ext cx="5579308" cy="0"/>
          </a:xfrm>
          <a:prstGeom prst="line">
            <a:avLst/>
          </a:prstGeom>
          <a:noFill/>
          <a:ln w="1270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3574505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304800"/>
            <a:ext cx="9372600" cy="6248400"/>
          </a:xfrm>
          <a:prstGeom prst="rect">
            <a:avLst/>
          </a:prstGeom>
        </p:spPr>
      </p:pic>
      <p:sp>
        <p:nvSpPr>
          <p:cNvPr id="6" name="Rectangle 5"/>
          <p:cNvSpPr/>
          <p:nvPr/>
        </p:nvSpPr>
        <p:spPr>
          <a:xfrm>
            <a:off x="251012" y="336176"/>
            <a:ext cx="1907433" cy="253750"/>
          </a:xfrm>
          <a:prstGeom prst="rect">
            <a:avLst/>
          </a:prstGeom>
        </p:spPr>
        <p:txBody>
          <a:bodyPr wrap="square" lIns="68415" tIns="34208" rIns="68415" bIns="34208">
            <a:spAutoFit/>
          </a:bodyPr>
          <a:lstStyle/>
          <a:p>
            <a:pPr lvl="0"/>
            <a:r>
              <a:rPr lang="en-IN" sz="1200" b="1" dirty="0">
                <a:solidFill>
                  <a:schemeClr val="bg1"/>
                </a:solidFill>
                <a:latin typeface="+mj-lt"/>
                <a:ea typeface="Adobe Kaiti Std R" pitchFamily="18" charset="-128"/>
              </a:rPr>
              <a:t>Master bedroom</a:t>
            </a:r>
          </a:p>
        </p:txBody>
      </p:sp>
    </p:spTree>
    <p:extLst>
      <p:ext uri="{BB962C8B-B14F-4D97-AF65-F5344CB8AC3E}">
        <p14:creationId xmlns:p14="http://schemas.microsoft.com/office/powerpoint/2010/main" val="27836858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304800"/>
            <a:ext cx="9338982" cy="6225988"/>
          </a:xfrm>
          <a:prstGeom prst="rect">
            <a:avLst/>
          </a:prstGeom>
        </p:spPr>
      </p:pic>
      <p:sp>
        <p:nvSpPr>
          <p:cNvPr id="3" name="Rectangle 2"/>
          <p:cNvSpPr/>
          <p:nvPr/>
        </p:nvSpPr>
        <p:spPr>
          <a:xfrm>
            <a:off x="304800" y="331694"/>
            <a:ext cx="1907433" cy="253750"/>
          </a:xfrm>
          <a:prstGeom prst="rect">
            <a:avLst/>
          </a:prstGeom>
        </p:spPr>
        <p:txBody>
          <a:bodyPr wrap="square" lIns="68415" tIns="34208" rIns="68415" bIns="34208">
            <a:spAutoFit/>
          </a:bodyPr>
          <a:lstStyle/>
          <a:p>
            <a:pPr lvl="0"/>
            <a:r>
              <a:rPr lang="en-IN" sz="1200" b="1" dirty="0">
                <a:solidFill>
                  <a:schemeClr val="bg1"/>
                </a:solidFill>
                <a:latin typeface="+mj-lt"/>
                <a:ea typeface="Adobe Kaiti Std R" pitchFamily="18" charset="-128"/>
              </a:rPr>
              <a:t>Master bedroom</a:t>
            </a:r>
          </a:p>
        </p:txBody>
      </p:sp>
    </p:spTree>
    <p:extLst>
      <p:ext uri="{BB962C8B-B14F-4D97-AF65-F5344CB8AC3E}">
        <p14:creationId xmlns:p14="http://schemas.microsoft.com/office/powerpoint/2010/main" val="37351044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381000"/>
            <a:ext cx="1907433" cy="284528"/>
          </a:xfrm>
          <a:prstGeom prst="rect">
            <a:avLst/>
          </a:prstGeom>
        </p:spPr>
        <p:txBody>
          <a:bodyPr wrap="square" lIns="68415" tIns="34208" rIns="68415" bIns="34208">
            <a:spAutoFit/>
          </a:bodyPr>
          <a:lstStyle/>
          <a:p>
            <a:pPr lvl="0"/>
            <a:r>
              <a:rPr lang="en-IN" sz="1400" b="1" dirty="0">
                <a:solidFill>
                  <a:prstClr val="black"/>
                </a:solidFill>
                <a:latin typeface="Bahnschrift" panose="020B0502040204020203" pitchFamily="34" charset="0"/>
                <a:ea typeface="Adobe Kaiti Std R" pitchFamily="18" charset="-128"/>
              </a:rPr>
              <a:t>DAUGHTER’S ROOM</a:t>
            </a:r>
            <a:endParaRPr lang="en-IN" sz="1400" b="1" dirty="0">
              <a:solidFill>
                <a:srgbClr val="0070C0"/>
              </a:solidFill>
              <a:latin typeface="Bahnschrift" panose="020B0502040204020203" pitchFamily="34" charset="0"/>
              <a:ea typeface="Adobe Kaiti Std R" pitchFamily="18" charset="-128"/>
            </a:endParaRPr>
          </a:p>
        </p:txBody>
      </p:sp>
      <p:pic>
        <p:nvPicPr>
          <p:cNvPr id="7"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2709" b="21517"/>
          <a:stretch/>
        </p:blipFill>
        <p:spPr bwMode="auto">
          <a:xfrm>
            <a:off x="5486400" y="2517000"/>
            <a:ext cx="4253876" cy="39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43673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367145" y="414206"/>
            <a:ext cx="3260651" cy="2900629"/>
          </a:xfrm>
          <a:prstGeom prst="rect">
            <a:avLst/>
          </a:prstGeom>
        </p:spPr>
        <p:txBody>
          <a:bodyPr wrap="square" lIns="68415" tIns="34208" rIns="68415" bIns="34208">
            <a:spAutoFit/>
          </a:bodyPr>
          <a:lstStyle/>
          <a:p>
            <a:pPr algn="just"/>
            <a:r>
              <a:rPr lang="en-IN" sz="1400" b="1" dirty="0" smtClean="0">
                <a:solidFill>
                  <a:prstClr val="black"/>
                </a:solidFill>
                <a:latin typeface="Bahnschrift" panose="020B0502040204020203" pitchFamily="34" charset="0"/>
                <a:ea typeface="Adobe Kaiti Std R" pitchFamily="18" charset="-128"/>
              </a:rPr>
              <a:t>Daughters Bedroom:</a:t>
            </a:r>
          </a:p>
          <a:p>
            <a:pPr algn="just"/>
            <a:endParaRPr lang="en-IN" sz="1400" dirty="0" smtClean="0">
              <a:solidFill>
                <a:prstClr val="black"/>
              </a:solidFill>
              <a:latin typeface="Bahnschrift" panose="020B0502040204020203" pitchFamily="34" charset="0"/>
              <a:ea typeface="Adobe Kaiti Std R" pitchFamily="18" charset="-128"/>
            </a:endParaRPr>
          </a:p>
          <a:p>
            <a:pPr algn="just"/>
            <a:r>
              <a:rPr lang="en-IN" sz="1200" dirty="0" smtClean="0">
                <a:latin typeface="Bahnschrift" panose="020B0502040204020203" pitchFamily="34" charset="0"/>
              </a:rPr>
              <a:t>Here, </a:t>
            </a:r>
            <a:r>
              <a:rPr lang="en-IN" sz="1200" dirty="0">
                <a:latin typeface="Bahnschrift" panose="020B0502040204020203" pitchFamily="34" charset="0"/>
              </a:rPr>
              <a:t>you are brought into the space flanked by a long row of wardrobe on one side in a shade of pink back painted glass and mirrored shutters on the other. </a:t>
            </a:r>
            <a:r>
              <a:rPr lang="en-IN" sz="1200" dirty="0" smtClean="0">
                <a:latin typeface="Bahnschrift" panose="020B0502040204020203" pitchFamily="34" charset="0"/>
              </a:rPr>
              <a:t>The space </a:t>
            </a:r>
            <a:r>
              <a:rPr lang="en-IN" sz="1200" dirty="0">
                <a:latin typeface="Bahnschrift" panose="020B0502040204020203" pitchFamily="34" charset="0"/>
              </a:rPr>
              <a:t>is divided into two parts by use of a stepped-up </a:t>
            </a:r>
            <a:r>
              <a:rPr lang="en-IN" sz="1200" dirty="0" smtClean="0">
                <a:latin typeface="Bahnschrift" panose="020B0502040204020203" pitchFamily="34" charset="0"/>
              </a:rPr>
              <a:t>wrap around </a:t>
            </a:r>
            <a:r>
              <a:rPr lang="en-IN" sz="1200" dirty="0">
                <a:latin typeface="Bahnschrift" panose="020B0502040204020203" pitchFamily="34" charset="0"/>
              </a:rPr>
              <a:t>volume made up of stained birch plywood around the bed and the adjoining study on one side. The other side of the space is made of the concrete floor with the ceiling height wardrobes. The arrangement of the room is minimal by choice to emphasize the volumetric moves. </a:t>
            </a:r>
            <a:br>
              <a:rPr lang="en-IN" sz="1200" dirty="0">
                <a:latin typeface="Bahnschrift" panose="020B0502040204020203" pitchFamily="34" charset="0"/>
              </a:rPr>
            </a:br>
            <a:endParaRPr lang="en-IN" sz="1200" dirty="0">
              <a:solidFill>
                <a:srgbClr val="0070C0"/>
              </a:solidFill>
              <a:latin typeface="Bahnschrift" panose="020B0502040204020203" pitchFamily="34" charset="0"/>
              <a:ea typeface="Adobe Kaiti Std R" pitchFamily="18" charset="-128"/>
            </a:endParaRPr>
          </a:p>
        </p:txBody>
      </p:sp>
      <p:sp>
        <p:nvSpPr>
          <p:cNvPr id="31" name="Rectangle 30"/>
          <p:cNvSpPr/>
          <p:nvPr/>
        </p:nvSpPr>
        <p:spPr>
          <a:xfrm>
            <a:off x="3945693" y="360218"/>
            <a:ext cx="5579308" cy="6116782"/>
          </a:xfrm>
          <a:prstGeom prst="rect">
            <a:avLst/>
          </a:prstGeom>
          <a:noFill/>
          <a:ln w="1270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146" y="4038600"/>
            <a:ext cx="1377244"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463" t="4565" r="5736" b="31532"/>
          <a:stretch/>
        </p:blipFill>
        <p:spPr bwMode="auto">
          <a:xfrm>
            <a:off x="1816132" y="4037964"/>
            <a:ext cx="1695591" cy="1138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501" y="465509"/>
            <a:ext cx="5486400" cy="2996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33223" y="4018688"/>
            <a:ext cx="1991777" cy="210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l="34073"/>
          <a:stretch/>
        </p:blipFill>
        <p:spPr bwMode="auto">
          <a:xfrm>
            <a:off x="5298898" y="4037964"/>
            <a:ext cx="1416050" cy="2208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3962400" y="5791200"/>
            <a:ext cx="1076149" cy="207584"/>
          </a:xfrm>
          <a:prstGeom prst="rect">
            <a:avLst/>
          </a:prstGeom>
        </p:spPr>
        <p:txBody>
          <a:bodyPr wrap="square" lIns="68415" tIns="34208" rIns="68415" bIns="34208">
            <a:spAutoFit/>
          </a:bodyPr>
          <a:lstStyle/>
          <a:p>
            <a:r>
              <a:rPr lang="en-IN" sz="900" dirty="0">
                <a:solidFill>
                  <a:prstClr val="black"/>
                </a:solidFill>
                <a:latin typeface="+mj-lt"/>
                <a:ea typeface="Adobe Kaiti Std R" pitchFamily="18" charset="-128"/>
              </a:rPr>
              <a:t>Stone cladding</a:t>
            </a:r>
            <a:endParaRPr lang="en-IN" sz="900" dirty="0">
              <a:solidFill>
                <a:srgbClr val="0070C0"/>
              </a:solidFill>
              <a:latin typeface="+mj-lt"/>
              <a:ea typeface="Adobe Kaiti Std R" pitchFamily="18" charset="-128"/>
            </a:endParaRPr>
          </a:p>
        </p:txBody>
      </p:sp>
      <p:cxnSp>
        <p:nvCxnSpPr>
          <p:cNvPr id="16" name="Elbow Connector 15"/>
          <p:cNvCxnSpPr/>
          <p:nvPr/>
        </p:nvCxnSpPr>
        <p:spPr>
          <a:xfrm rot="10800000" flipV="1">
            <a:off x="4749854" y="5894992"/>
            <a:ext cx="745895" cy="1"/>
          </a:xfrm>
          <a:prstGeom prst="bentConnector3">
            <a:avLst/>
          </a:prstGeom>
          <a:ln w="3175" cap="flat">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3962400" y="5257800"/>
            <a:ext cx="1076149" cy="346083"/>
          </a:xfrm>
          <a:prstGeom prst="rect">
            <a:avLst/>
          </a:prstGeom>
        </p:spPr>
        <p:txBody>
          <a:bodyPr wrap="square" lIns="68415" tIns="34208" rIns="68415" bIns="34208">
            <a:spAutoFit/>
          </a:bodyPr>
          <a:lstStyle/>
          <a:p>
            <a:r>
              <a:rPr lang="en-IN" sz="900" dirty="0" err="1">
                <a:solidFill>
                  <a:prstClr val="black"/>
                </a:solidFill>
                <a:latin typeface="+mj-lt"/>
                <a:ea typeface="Adobe Kaiti Std R" pitchFamily="18" charset="-128"/>
              </a:rPr>
              <a:t>Ardex</a:t>
            </a:r>
            <a:r>
              <a:rPr lang="en-IN" sz="900" dirty="0">
                <a:solidFill>
                  <a:prstClr val="black"/>
                </a:solidFill>
                <a:latin typeface="+mj-lt"/>
                <a:ea typeface="Adobe Kaiti Std R" pitchFamily="18" charset="-128"/>
              </a:rPr>
              <a:t> flooring on marble subfloor</a:t>
            </a:r>
            <a:endParaRPr lang="en-IN" sz="900" dirty="0">
              <a:solidFill>
                <a:srgbClr val="0070C0"/>
              </a:solidFill>
              <a:latin typeface="+mj-lt"/>
              <a:ea typeface="Adobe Kaiti Std R" pitchFamily="18" charset="-128"/>
            </a:endParaRPr>
          </a:p>
        </p:txBody>
      </p:sp>
      <p:cxnSp>
        <p:nvCxnSpPr>
          <p:cNvPr id="19" name="Elbow Connector 18"/>
          <p:cNvCxnSpPr/>
          <p:nvPr/>
        </p:nvCxnSpPr>
        <p:spPr>
          <a:xfrm rot="10800000" flipV="1">
            <a:off x="4886148" y="5410200"/>
            <a:ext cx="609602" cy="2"/>
          </a:xfrm>
          <a:prstGeom prst="bentConnector3">
            <a:avLst/>
          </a:prstGeom>
          <a:ln w="3175" cap="flat">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3981451" y="4968996"/>
            <a:ext cx="1076149" cy="207584"/>
          </a:xfrm>
          <a:prstGeom prst="rect">
            <a:avLst/>
          </a:prstGeom>
        </p:spPr>
        <p:txBody>
          <a:bodyPr wrap="square" lIns="68415" tIns="34208" rIns="68415" bIns="34208">
            <a:spAutoFit/>
          </a:bodyPr>
          <a:lstStyle/>
          <a:p>
            <a:r>
              <a:rPr lang="en-IN" sz="900" dirty="0">
                <a:solidFill>
                  <a:prstClr val="black"/>
                </a:solidFill>
                <a:latin typeface="+mj-lt"/>
                <a:ea typeface="Adobe Kaiti Std R" pitchFamily="18" charset="-128"/>
              </a:rPr>
              <a:t>Aluminium Skirting</a:t>
            </a:r>
            <a:endParaRPr lang="en-IN" sz="900" dirty="0">
              <a:solidFill>
                <a:srgbClr val="0070C0"/>
              </a:solidFill>
              <a:latin typeface="+mj-lt"/>
              <a:ea typeface="Adobe Kaiti Std R" pitchFamily="18" charset="-128"/>
            </a:endParaRPr>
          </a:p>
        </p:txBody>
      </p:sp>
      <p:cxnSp>
        <p:nvCxnSpPr>
          <p:cNvPr id="22" name="Elbow Connector 21"/>
          <p:cNvCxnSpPr/>
          <p:nvPr/>
        </p:nvCxnSpPr>
        <p:spPr>
          <a:xfrm rot="10800000">
            <a:off x="4949652" y="5077994"/>
            <a:ext cx="1536697" cy="179806"/>
          </a:xfrm>
          <a:prstGeom prst="bentConnector3">
            <a:avLst/>
          </a:prstGeom>
          <a:ln w="3175" cap="flat">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3981451" y="4800600"/>
            <a:ext cx="1076149" cy="207584"/>
          </a:xfrm>
          <a:prstGeom prst="rect">
            <a:avLst/>
          </a:prstGeom>
        </p:spPr>
        <p:txBody>
          <a:bodyPr wrap="square" lIns="68415" tIns="34208" rIns="68415" bIns="34208">
            <a:spAutoFit/>
          </a:bodyPr>
          <a:lstStyle/>
          <a:p>
            <a:r>
              <a:rPr lang="en-IN" sz="900" dirty="0">
                <a:solidFill>
                  <a:prstClr val="black"/>
                </a:solidFill>
                <a:latin typeface="+mj-lt"/>
                <a:ea typeface="Adobe Kaiti Std R" pitchFamily="18" charset="-128"/>
              </a:rPr>
              <a:t>Ply backing</a:t>
            </a:r>
            <a:endParaRPr lang="en-IN" sz="900" dirty="0">
              <a:solidFill>
                <a:srgbClr val="0070C0"/>
              </a:solidFill>
              <a:latin typeface="+mj-lt"/>
              <a:ea typeface="Adobe Kaiti Std R" pitchFamily="18" charset="-128"/>
            </a:endParaRPr>
          </a:p>
        </p:txBody>
      </p:sp>
      <p:cxnSp>
        <p:nvCxnSpPr>
          <p:cNvPr id="26" name="Elbow Connector 25"/>
          <p:cNvCxnSpPr/>
          <p:nvPr/>
        </p:nvCxnSpPr>
        <p:spPr>
          <a:xfrm rot="10800000" flipV="1">
            <a:off x="4733748" y="4922297"/>
            <a:ext cx="984258" cy="1"/>
          </a:xfrm>
          <a:prstGeom prst="bentConnector3">
            <a:avLst/>
          </a:prstGeom>
          <a:ln w="3175" cap="flat">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3981451" y="4526503"/>
            <a:ext cx="1076149" cy="207584"/>
          </a:xfrm>
          <a:prstGeom prst="rect">
            <a:avLst/>
          </a:prstGeom>
        </p:spPr>
        <p:txBody>
          <a:bodyPr wrap="square" lIns="68415" tIns="34208" rIns="68415" bIns="34208">
            <a:spAutoFit/>
          </a:bodyPr>
          <a:lstStyle/>
          <a:p>
            <a:r>
              <a:rPr lang="en-IN" sz="900" dirty="0">
                <a:solidFill>
                  <a:prstClr val="black"/>
                </a:solidFill>
                <a:latin typeface="+mj-lt"/>
                <a:ea typeface="Adobe Kaiti Std R" pitchFamily="18" charset="-128"/>
              </a:rPr>
              <a:t>Birch ply</a:t>
            </a:r>
            <a:endParaRPr lang="en-IN" sz="900" dirty="0">
              <a:solidFill>
                <a:srgbClr val="0070C0"/>
              </a:solidFill>
              <a:latin typeface="+mj-lt"/>
              <a:ea typeface="Adobe Kaiti Std R" pitchFamily="18" charset="-128"/>
            </a:endParaRPr>
          </a:p>
        </p:txBody>
      </p:sp>
      <p:cxnSp>
        <p:nvCxnSpPr>
          <p:cNvPr id="33" name="Elbow Connector 32"/>
          <p:cNvCxnSpPr/>
          <p:nvPr/>
        </p:nvCxnSpPr>
        <p:spPr>
          <a:xfrm rot="10800000">
            <a:off x="4500475" y="4630295"/>
            <a:ext cx="1217533" cy="227452"/>
          </a:xfrm>
          <a:prstGeom prst="bentConnector3">
            <a:avLst>
              <a:gd name="adj1" fmla="val 323"/>
            </a:avLst>
          </a:prstGeom>
          <a:ln w="3175" cap="flat">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6781800" y="3733800"/>
            <a:ext cx="846496" cy="484582"/>
          </a:xfrm>
          <a:prstGeom prst="rect">
            <a:avLst/>
          </a:prstGeom>
        </p:spPr>
        <p:txBody>
          <a:bodyPr wrap="square" lIns="68415" tIns="34208" rIns="68415" bIns="34208">
            <a:spAutoFit/>
          </a:bodyPr>
          <a:lstStyle/>
          <a:p>
            <a:r>
              <a:rPr lang="en-IN" sz="900" dirty="0">
                <a:solidFill>
                  <a:prstClr val="black"/>
                </a:solidFill>
                <a:latin typeface="+mj-lt"/>
                <a:ea typeface="Adobe Kaiti Std R" pitchFamily="18" charset="-128"/>
              </a:rPr>
              <a:t>Polished plywood table top</a:t>
            </a:r>
            <a:endParaRPr lang="en-IN" sz="900" dirty="0">
              <a:solidFill>
                <a:srgbClr val="0070C0"/>
              </a:solidFill>
              <a:latin typeface="+mj-lt"/>
              <a:ea typeface="Adobe Kaiti Std R" pitchFamily="18" charset="-128"/>
            </a:endParaRPr>
          </a:p>
        </p:txBody>
      </p:sp>
      <p:cxnSp>
        <p:nvCxnSpPr>
          <p:cNvPr id="44" name="Elbow Connector 43"/>
          <p:cNvCxnSpPr/>
          <p:nvPr/>
        </p:nvCxnSpPr>
        <p:spPr>
          <a:xfrm rot="10800000">
            <a:off x="7315202" y="3836548"/>
            <a:ext cx="685799" cy="201416"/>
          </a:xfrm>
          <a:prstGeom prst="bentConnector3">
            <a:avLst>
              <a:gd name="adj1" fmla="val 0"/>
            </a:avLst>
          </a:prstGeom>
          <a:ln w="3175" cap="flat">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6781800" y="4318754"/>
            <a:ext cx="846496" cy="623082"/>
          </a:xfrm>
          <a:prstGeom prst="rect">
            <a:avLst/>
          </a:prstGeom>
        </p:spPr>
        <p:txBody>
          <a:bodyPr wrap="square" lIns="68415" tIns="34208" rIns="68415" bIns="34208">
            <a:spAutoFit/>
          </a:bodyPr>
          <a:lstStyle/>
          <a:p>
            <a:r>
              <a:rPr lang="en-IN" sz="900" dirty="0">
                <a:solidFill>
                  <a:prstClr val="black"/>
                </a:solidFill>
                <a:latin typeface="+mj-lt"/>
                <a:ea typeface="Adobe Kaiti Std R" pitchFamily="18" charset="-128"/>
              </a:rPr>
              <a:t>8mm </a:t>
            </a:r>
            <a:r>
              <a:rPr lang="en-IN" sz="900" dirty="0" err="1">
                <a:solidFill>
                  <a:prstClr val="black"/>
                </a:solidFill>
                <a:latin typeface="+mj-lt"/>
                <a:ea typeface="Adobe Kaiti Std R" pitchFamily="18" charset="-128"/>
              </a:rPr>
              <a:t>dia</a:t>
            </a:r>
            <a:r>
              <a:rPr lang="en-IN" sz="900" dirty="0">
                <a:solidFill>
                  <a:prstClr val="black"/>
                </a:solidFill>
                <a:latin typeface="+mj-lt"/>
                <a:ea typeface="Adobe Kaiti Std R" pitchFamily="18" charset="-128"/>
              </a:rPr>
              <a:t> solid rod finished in black </a:t>
            </a:r>
            <a:r>
              <a:rPr lang="en-IN" sz="900" dirty="0" err="1">
                <a:solidFill>
                  <a:prstClr val="black"/>
                </a:solidFill>
                <a:latin typeface="+mj-lt"/>
                <a:ea typeface="Adobe Kaiti Std R" pitchFamily="18" charset="-128"/>
              </a:rPr>
              <a:t>powdercoating</a:t>
            </a:r>
            <a:endParaRPr lang="en-IN" sz="900" dirty="0">
              <a:solidFill>
                <a:srgbClr val="0070C0"/>
              </a:solidFill>
              <a:latin typeface="+mj-lt"/>
              <a:ea typeface="Adobe Kaiti Std R" pitchFamily="18" charset="-128"/>
            </a:endParaRPr>
          </a:p>
        </p:txBody>
      </p:sp>
      <p:cxnSp>
        <p:nvCxnSpPr>
          <p:cNvPr id="48" name="Elbow Connector 47"/>
          <p:cNvCxnSpPr/>
          <p:nvPr/>
        </p:nvCxnSpPr>
        <p:spPr>
          <a:xfrm rot="10800000">
            <a:off x="7564974" y="4563893"/>
            <a:ext cx="664626" cy="3175"/>
          </a:xfrm>
          <a:prstGeom prst="bentConnector3">
            <a:avLst>
              <a:gd name="adj1" fmla="val 50000"/>
            </a:avLst>
          </a:prstGeom>
          <a:ln w="3175" cap="flat">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54" name="Rectangle 53"/>
          <p:cNvSpPr/>
          <p:nvPr/>
        </p:nvSpPr>
        <p:spPr>
          <a:xfrm>
            <a:off x="5298898" y="6142321"/>
            <a:ext cx="1635302" cy="207584"/>
          </a:xfrm>
          <a:prstGeom prst="rect">
            <a:avLst/>
          </a:prstGeom>
        </p:spPr>
        <p:txBody>
          <a:bodyPr wrap="square" lIns="68415" tIns="34208" rIns="68415" bIns="34208">
            <a:spAutoFit/>
          </a:bodyPr>
          <a:lstStyle/>
          <a:p>
            <a:r>
              <a:rPr lang="en-IN" sz="900" dirty="0">
                <a:solidFill>
                  <a:prstClr val="black"/>
                </a:solidFill>
                <a:latin typeface="+mj-lt"/>
                <a:ea typeface="Adobe Kaiti Std R" pitchFamily="18" charset="-128"/>
              </a:rPr>
              <a:t>Raised platform detail</a:t>
            </a:r>
            <a:endParaRPr lang="en-IN" sz="900" dirty="0">
              <a:solidFill>
                <a:srgbClr val="0070C0"/>
              </a:solidFill>
              <a:latin typeface="+mj-lt"/>
              <a:ea typeface="Adobe Kaiti Std R" pitchFamily="18" charset="-128"/>
            </a:endParaRPr>
          </a:p>
        </p:txBody>
      </p:sp>
      <p:sp>
        <p:nvSpPr>
          <p:cNvPr id="55" name="Rectangle 54"/>
          <p:cNvSpPr/>
          <p:nvPr/>
        </p:nvSpPr>
        <p:spPr>
          <a:xfrm>
            <a:off x="7327901" y="6154926"/>
            <a:ext cx="1635302" cy="207584"/>
          </a:xfrm>
          <a:prstGeom prst="rect">
            <a:avLst/>
          </a:prstGeom>
        </p:spPr>
        <p:txBody>
          <a:bodyPr wrap="square" lIns="68415" tIns="34208" rIns="68415" bIns="34208">
            <a:spAutoFit/>
          </a:bodyPr>
          <a:lstStyle/>
          <a:p>
            <a:r>
              <a:rPr lang="en-IN" sz="900" dirty="0">
                <a:solidFill>
                  <a:prstClr val="black"/>
                </a:solidFill>
                <a:latin typeface="+mj-lt"/>
                <a:ea typeface="Adobe Kaiti Std R" pitchFamily="18" charset="-128"/>
              </a:rPr>
              <a:t>Plan-Metal framework</a:t>
            </a:r>
            <a:endParaRPr lang="en-IN" sz="900" dirty="0">
              <a:solidFill>
                <a:srgbClr val="0070C0"/>
              </a:solidFill>
              <a:latin typeface="+mj-lt"/>
              <a:ea typeface="Adobe Kaiti Std R" pitchFamily="18" charset="-128"/>
            </a:endParaRPr>
          </a:p>
        </p:txBody>
      </p:sp>
      <p:sp>
        <p:nvSpPr>
          <p:cNvPr id="58" name="Rectangle 57"/>
          <p:cNvSpPr/>
          <p:nvPr/>
        </p:nvSpPr>
        <p:spPr>
          <a:xfrm>
            <a:off x="8686800" y="6171879"/>
            <a:ext cx="485337" cy="207584"/>
          </a:xfrm>
          <a:prstGeom prst="rect">
            <a:avLst/>
          </a:prstGeom>
        </p:spPr>
        <p:txBody>
          <a:bodyPr wrap="square" lIns="68415" tIns="34208" rIns="68415" bIns="34208">
            <a:spAutoFit/>
          </a:bodyPr>
          <a:lstStyle/>
          <a:p>
            <a:r>
              <a:rPr lang="en-IN" sz="900" dirty="0">
                <a:latin typeface="+mj-lt"/>
                <a:ea typeface="Adobe Kaiti Std R" pitchFamily="18" charset="-128"/>
              </a:rPr>
              <a:t>Plan</a:t>
            </a:r>
          </a:p>
        </p:txBody>
      </p:sp>
      <p:sp>
        <p:nvSpPr>
          <p:cNvPr id="59" name="Rectangle 58"/>
          <p:cNvSpPr/>
          <p:nvPr/>
        </p:nvSpPr>
        <p:spPr>
          <a:xfrm>
            <a:off x="7556500" y="4943166"/>
            <a:ext cx="673100" cy="207584"/>
          </a:xfrm>
          <a:prstGeom prst="rect">
            <a:avLst/>
          </a:prstGeom>
        </p:spPr>
        <p:txBody>
          <a:bodyPr wrap="square" lIns="68415" tIns="34208" rIns="68415" bIns="34208">
            <a:spAutoFit/>
          </a:bodyPr>
          <a:lstStyle/>
          <a:p>
            <a:r>
              <a:rPr lang="en-IN" sz="900" dirty="0">
                <a:solidFill>
                  <a:prstClr val="black"/>
                </a:solidFill>
                <a:latin typeface="+mj-lt"/>
                <a:ea typeface="Adobe Kaiti Std R" pitchFamily="18" charset="-128"/>
              </a:rPr>
              <a:t>Elevation A</a:t>
            </a:r>
            <a:endParaRPr lang="en-IN" sz="900" dirty="0">
              <a:solidFill>
                <a:srgbClr val="0070C0"/>
              </a:solidFill>
              <a:latin typeface="+mj-lt"/>
              <a:ea typeface="Adobe Kaiti Std R" pitchFamily="18" charset="-128"/>
            </a:endParaRPr>
          </a:p>
        </p:txBody>
      </p:sp>
      <p:sp>
        <p:nvSpPr>
          <p:cNvPr id="60" name="Rectangle 59"/>
          <p:cNvSpPr/>
          <p:nvPr/>
        </p:nvSpPr>
        <p:spPr>
          <a:xfrm>
            <a:off x="8686800" y="4943166"/>
            <a:ext cx="673100" cy="207584"/>
          </a:xfrm>
          <a:prstGeom prst="rect">
            <a:avLst/>
          </a:prstGeom>
        </p:spPr>
        <p:txBody>
          <a:bodyPr wrap="square" lIns="68415" tIns="34208" rIns="68415" bIns="34208">
            <a:spAutoFit/>
          </a:bodyPr>
          <a:lstStyle/>
          <a:p>
            <a:r>
              <a:rPr lang="en-IN" sz="900" dirty="0">
                <a:solidFill>
                  <a:prstClr val="black"/>
                </a:solidFill>
                <a:latin typeface="+mj-lt"/>
                <a:ea typeface="Adobe Kaiti Std R" pitchFamily="18" charset="-128"/>
              </a:rPr>
              <a:t>Elevation B</a:t>
            </a:r>
            <a:endParaRPr lang="en-IN" sz="900" dirty="0">
              <a:solidFill>
                <a:srgbClr val="0070C0"/>
              </a:solidFill>
              <a:latin typeface="+mj-lt"/>
              <a:ea typeface="Adobe Kaiti Std R" pitchFamily="18" charset="-128"/>
            </a:endParaRPr>
          </a:p>
        </p:txBody>
      </p:sp>
      <p:sp>
        <p:nvSpPr>
          <p:cNvPr id="61" name="Rectangle 60"/>
          <p:cNvSpPr/>
          <p:nvPr/>
        </p:nvSpPr>
        <p:spPr>
          <a:xfrm>
            <a:off x="4041597" y="3429674"/>
            <a:ext cx="673100" cy="207584"/>
          </a:xfrm>
          <a:prstGeom prst="rect">
            <a:avLst/>
          </a:prstGeom>
        </p:spPr>
        <p:txBody>
          <a:bodyPr wrap="square" lIns="68415" tIns="34208" rIns="68415" bIns="34208">
            <a:spAutoFit/>
          </a:bodyPr>
          <a:lstStyle/>
          <a:p>
            <a:r>
              <a:rPr lang="en-IN" sz="900" dirty="0">
                <a:solidFill>
                  <a:prstClr val="black"/>
                </a:solidFill>
                <a:latin typeface="+mj-lt"/>
                <a:ea typeface="Adobe Kaiti Std R" pitchFamily="18" charset="-128"/>
              </a:rPr>
              <a:t>Elevation </a:t>
            </a:r>
            <a:endParaRPr lang="en-IN" sz="900" dirty="0">
              <a:solidFill>
                <a:srgbClr val="0070C0"/>
              </a:solidFill>
              <a:latin typeface="+mj-lt"/>
              <a:ea typeface="Adobe Kaiti Std R" pitchFamily="18" charset="-128"/>
            </a:endParaRPr>
          </a:p>
        </p:txBody>
      </p:sp>
      <p:pic>
        <p:nvPicPr>
          <p:cNvPr id="3" name="Picture 2"/>
          <p:cNvPicPr>
            <a:picLocks noChangeAspect="1"/>
          </p:cNvPicPr>
          <p:nvPr/>
        </p:nvPicPr>
        <p:blipFill rotWithShape="1">
          <a:blip r:embed="rId7">
            <a:extLst>
              <a:ext uri="{28A0092B-C50C-407E-A947-70E740481C1C}">
                <a14:useLocalDpi xmlns:a14="http://schemas.microsoft.com/office/drawing/2010/main" val="0"/>
              </a:ext>
            </a:extLst>
          </a:blip>
          <a:srcRect l="49999" t="30384" r="38462" b="56923"/>
          <a:stretch/>
        </p:blipFill>
        <p:spPr>
          <a:xfrm>
            <a:off x="1817268" y="5234606"/>
            <a:ext cx="1694174" cy="1242394"/>
          </a:xfrm>
          <a:prstGeom prst="rect">
            <a:avLst/>
          </a:prstGeom>
        </p:spPr>
      </p:pic>
    </p:spTree>
    <p:extLst>
      <p:ext uri="{BB962C8B-B14F-4D97-AF65-F5344CB8AC3E}">
        <p14:creationId xmlns:p14="http://schemas.microsoft.com/office/powerpoint/2010/main" val="15167867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9" name="Group 2048"/>
          <p:cNvGrpSpPr/>
          <p:nvPr/>
        </p:nvGrpSpPr>
        <p:grpSpPr>
          <a:xfrm>
            <a:off x="1524000" y="1021950"/>
            <a:ext cx="6247598" cy="4540650"/>
            <a:chOff x="268514" y="1082047"/>
            <a:chExt cx="7468962" cy="5428318"/>
          </a:xfrm>
        </p:grpSpPr>
        <p:pic>
          <p:nvPicPr>
            <p:cNvPr id="60" name="Picture 10" descr="C:\Users\pratha\Desktop\DIG\FINAL\3D\existing final copy.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29" r="463"/>
            <a:stretch/>
          </p:blipFill>
          <p:spPr bwMode="auto">
            <a:xfrm>
              <a:off x="268514" y="1082047"/>
              <a:ext cx="7468962" cy="542831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3369758" y="3583497"/>
              <a:ext cx="4255481" cy="2138487"/>
              <a:chOff x="4217191" y="3187699"/>
              <a:chExt cx="5029200" cy="2527300"/>
            </a:xfrm>
          </p:grpSpPr>
          <p:sp>
            <p:nvSpPr>
              <p:cNvPr id="4" name="Rectangle 3"/>
              <p:cNvSpPr/>
              <p:nvPr/>
            </p:nvSpPr>
            <p:spPr>
              <a:xfrm flipV="1">
                <a:off x="4217191" y="3457860"/>
                <a:ext cx="990600" cy="89249"/>
              </a:xfrm>
              <a:prstGeom prst="rect">
                <a:avLst/>
              </a:prstGeom>
              <a:solidFill>
                <a:srgbClr val="FF0000">
                  <a:alpha val="55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6" name="Rectangle 45"/>
              <p:cNvSpPr/>
              <p:nvPr/>
            </p:nvSpPr>
            <p:spPr>
              <a:xfrm flipV="1">
                <a:off x="5437620" y="3187699"/>
                <a:ext cx="76200" cy="346710"/>
              </a:xfrm>
              <a:prstGeom prst="rect">
                <a:avLst/>
              </a:prstGeom>
              <a:solidFill>
                <a:srgbClr val="FF0000">
                  <a:alpha val="55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7" name="Rectangle 46"/>
              <p:cNvSpPr/>
              <p:nvPr/>
            </p:nvSpPr>
            <p:spPr>
              <a:xfrm flipV="1">
                <a:off x="5340350" y="4102096"/>
                <a:ext cx="495300" cy="82554"/>
              </a:xfrm>
              <a:prstGeom prst="rect">
                <a:avLst/>
              </a:prstGeom>
              <a:solidFill>
                <a:srgbClr val="FF0000">
                  <a:alpha val="55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8" name="Rectangle 47"/>
              <p:cNvSpPr/>
              <p:nvPr/>
            </p:nvSpPr>
            <p:spPr>
              <a:xfrm flipV="1">
                <a:off x="6920345" y="3454399"/>
                <a:ext cx="1905000" cy="89249"/>
              </a:xfrm>
              <a:prstGeom prst="rect">
                <a:avLst/>
              </a:prstGeom>
              <a:solidFill>
                <a:srgbClr val="FF0000">
                  <a:alpha val="55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9" name="Rectangle 48"/>
              <p:cNvSpPr/>
              <p:nvPr/>
            </p:nvSpPr>
            <p:spPr>
              <a:xfrm flipV="1">
                <a:off x="6413136" y="3566444"/>
                <a:ext cx="76200" cy="535651"/>
              </a:xfrm>
              <a:prstGeom prst="rect">
                <a:avLst/>
              </a:prstGeom>
              <a:solidFill>
                <a:srgbClr val="FF0000">
                  <a:alpha val="55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2" name="Rectangle 51"/>
              <p:cNvSpPr/>
              <p:nvPr/>
            </p:nvSpPr>
            <p:spPr>
              <a:xfrm flipV="1">
                <a:off x="8941591" y="5092699"/>
                <a:ext cx="247650" cy="82554"/>
              </a:xfrm>
              <a:prstGeom prst="rect">
                <a:avLst/>
              </a:prstGeom>
              <a:solidFill>
                <a:srgbClr val="FF0000">
                  <a:alpha val="55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3" name="Rectangle 52"/>
              <p:cNvSpPr/>
              <p:nvPr/>
            </p:nvSpPr>
            <p:spPr>
              <a:xfrm flipV="1">
                <a:off x="8408191" y="4406899"/>
                <a:ext cx="838200" cy="76202"/>
              </a:xfrm>
              <a:prstGeom prst="rect">
                <a:avLst/>
              </a:prstGeom>
              <a:solidFill>
                <a:srgbClr val="FF0000">
                  <a:alpha val="55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4" name="Rectangle 53"/>
              <p:cNvSpPr/>
              <p:nvPr/>
            </p:nvSpPr>
            <p:spPr>
              <a:xfrm flipV="1">
                <a:off x="5169691" y="4724397"/>
                <a:ext cx="151609" cy="990602"/>
              </a:xfrm>
              <a:prstGeom prst="rect">
                <a:avLst/>
              </a:prstGeom>
              <a:solidFill>
                <a:srgbClr val="FF0000">
                  <a:alpha val="55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5" name="Rectangle 54"/>
              <p:cNvSpPr/>
              <p:nvPr/>
            </p:nvSpPr>
            <p:spPr>
              <a:xfrm flipV="1">
                <a:off x="5816600" y="4724396"/>
                <a:ext cx="45719" cy="787401"/>
              </a:xfrm>
              <a:prstGeom prst="rect">
                <a:avLst/>
              </a:prstGeom>
              <a:solidFill>
                <a:srgbClr val="FF0000">
                  <a:alpha val="55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6" name="Rectangle 55"/>
              <p:cNvSpPr/>
              <p:nvPr/>
            </p:nvSpPr>
            <p:spPr>
              <a:xfrm flipV="1">
                <a:off x="8775121" y="3461034"/>
                <a:ext cx="76200" cy="272765"/>
              </a:xfrm>
              <a:prstGeom prst="rect">
                <a:avLst/>
              </a:prstGeom>
              <a:solidFill>
                <a:srgbClr val="C00000">
                  <a:alpha val="55000"/>
                </a:srgbClr>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7" name="Rectangle 56"/>
              <p:cNvSpPr/>
              <p:nvPr/>
            </p:nvSpPr>
            <p:spPr>
              <a:xfrm flipV="1">
                <a:off x="8851321" y="3651245"/>
                <a:ext cx="381000" cy="82554"/>
              </a:xfrm>
              <a:prstGeom prst="rect">
                <a:avLst/>
              </a:prstGeom>
              <a:solidFill>
                <a:srgbClr val="FF0000">
                  <a:alpha val="55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cxnSp>
          <p:nvCxnSpPr>
            <p:cNvPr id="65" name="Straight Connector 64"/>
            <p:cNvCxnSpPr/>
            <p:nvPr/>
          </p:nvCxnSpPr>
          <p:spPr>
            <a:xfrm flipH="1">
              <a:off x="533400" y="3323772"/>
              <a:ext cx="2057400"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58" name="Rectangle 57"/>
          <p:cNvSpPr/>
          <p:nvPr/>
        </p:nvSpPr>
        <p:spPr>
          <a:xfrm flipV="1">
            <a:off x="389207" y="6309954"/>
            <a:ext cx="495300" cy="123111"/>
          </a:xfrm>
          <a:prstGeom prst="rect">
            <a:avLst/>
          </a:prstGeom>
          <a:solidFill>
            <a:srgbClr val="C00000">
              <a:alpha val="55000"/>
            </a:srgbClr>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9" name="Rectangle 58"/>
          <p:cNvSpPr/>
          <p:nvPr/>
        </p:nvSpPr>
        <p:spPr>
          <a:xfrm>
            <a:off x="884507" y="6248400"/>
            <a:ext cx="2267403" cy="246221"/>
          </a:xfrm>
          <a:prstGeom prst="rect">
            <a:avLst/>
          </a:prstGeom>
        </p:spPr>
        <p:txBody>
          <a:bodyPr wrap="square">
            <a:spAutoFit/>
          </a:bodyPr>
          <a:lstStyle/>
          <a:p>
            <a:pPr lvl="0"/>
            <a:r>
              <a:rPr lang="en-IN" sz="1000" dirty="0">
                <a:solidFill>
                  <a:prstClr val="black"/>
                </a:solidFill>
                <a:latin typeface="+mj-lt"/>
                <a:ea typeface="Adobe Kaiti Std R" pitchFamily="18" charset="-128"/>
              </a:rPr>
              <a:t>Walls </a:t>
            </a:r>
            <a:r>
              <a:rPr lang="en-IN" sz="1000" dirty="0" smtClean="0">
                <a:solidFill>
                  <a:prstClr val="black"/>
                </a:solidFill>
                <a:latin typeface="+mj-lt"/>
                <a:ea typeface="Adobe Kaiti Std R" pitchFamily="18" charset="-128"/>
              </a:rPr>
              <a:t>demolished</a:t>
            </a:r>
            <a:endParaRPr lang="en-IN" sz="1000" dirty="0">
              <a:solidFill>
                <a:srgbClr val="0070C0"/>
              </a:solidFill>
              <a:latin typeface="+mj-lt"/>
              <a:ea typeface="Adobe Kaiti Std R" pitchFamily="18" charset="-128"/>
            </a:endParaRPr>
          </a:p>
        </p:txBody>
      </p:sp>
      <p:sp>
        <p:nvSpPr>
          <p:cNvPr id="24" name="Rectangle 23"/>
          <p:cNvSpPr/>
          <p:nvPr/>
        </p:nvSpPr>
        <p:spPr>
          <a:xfrm>
            <a:off x="380999" y="380571"/>
            <a:ext cx="3167767" cy="284528"/>
          </a:xfrm>
          <a:prstGeom prst="rect">
            <a:avLst/>
          </a:prstGeom>
        </p:spPr>
        <p:txBody>
          <a:bodyPr wrap="square" lIns="68415" tIns="34208" rIns="68415" bIns="34208">
            <a:spAutoFit/>
          </a:bodyPr>
          <a:lstStyle/>
          <a:p>
            <a:pPr lvl="0"/>
            <a:r>
              <a:rPr lang="en-IN" sz="1400" b="1" dirty="0" smtClean="0">
                <a:solidFill>
                  <a:prstClr val="black"/>
                </a:solidFill>
                <a:latin typeface="Bahnschrift" panose="020B0502040204020203" pitchFamily="34" charset="0"/>
                <a:ea typeface="Adobe Kaiti Std R" pitchFamily="18" charset="-128"/>
              </a:rPr>
              <a:t>EXISTING LAYOUT</a:t>
            </a:r>
            <a:endParaRPr lang="en-IN" sz="1400" b="1" dirty="0">
              <a:solidFill>
                <a:srgbClr val="0070C0"/>
              </a:solidFill>
              <a:latin typeface="Bahnschrift" panose="020B0502040204020203" pitchFamily="34" charset="0"/>
              <a:ea typeface="Adobe Kaiti Std R" pitchFamily="18" charset="-128"/>
            </a:endParaRPr>
          </a:p>
        </p:txBody>
      </p:sp>
    </p:spTree>
    <p:extLst>
      <p:ext uri="{BB962C8B-B14F-4D97-AF65-F5344CB8AC3E}">
        <p14:creationId xmlns:p14="http://schemas.microsoft.com/office/powerpoint/2010/main" val="25202741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996" y="384023"/>
            <a:ext cx="9286675" cy="6116780"/>
          </a:xfrm>
          <a:prstGeom prst="rect">
            <a:avLst/>
          </a:prstGeom>
        </p:spPr>
      </p:pic>
      <p:sp>
        <p:nvSpPr>
          <p:cNvPr id="6" name="Rectangle 5"/>
          <p:cNvSpPr/>
          <p:nvPr/>
        </p:nvSpPr>
        <p:spPr>
          <a:xfrm>
            <a:off x="394855" y="383131"/>
            <a:ext cx="1907433" cy="253750"/>
          </a:xfrm>
          <a:prstGeom prst="rect">
            <a:avLst/>
          </a:prstGeom>
        </p:spPr>
        <p:txBody>
          <a:bodyPr wrap="square" lIns="68415" tIns="34208" rIns="68415" bIns="34208">
            <a:spAutoFit/>
          </a:bodyPr>
          <a:lstStyle/>
          <a:p>
            <a:pPr lvl="0"/>
            <a:r>
              <a:rPr lang="en-IN" sz="1200" b="1" dirty="0" smtClean="0">
                <a:solidFill>
                  <a:schemeClr val="bg1"/>
                </a:solidFill>
                <a:latin typeface="+mj-lt"/>
                <a:ea typeface="Adobe Kaiti Std R" pitchFamily="18" charset="-128"/>
              </a:rPr>
              <a:t>Daughters </a:t>
            </a:r>
            <a:r>
              <a:rPr lang="en-IN" sz="1200" b="1" dirty="0">
                <a:solidFill>
                  <a:schemeClr val="bg1"/>
                </a:solidFill>
                <a:latin typeface="+mj-lt"/>
                <a:ea typeface="Adobe Kaiti Std R" pitchFamily="18" charset="-128"/>
              </a:rPr>
              <a:t>bedroom</a:t>
            </a:r>
          </a:p>
        </p:txBody>
      </p:sp>
    </p:spTree>
    <p:extLst>
      <p:ext uri="{BB962C8B-B14F-4D97-AF65-F5344CB8AC3E}">
        <p14:creationId xmlns:p14="http://schemas.microsoft.com/office/powerpoint/2010/main" val="37000278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381000"/>
            <a:ext cx="9179859" cy="6119906"/>
          </a:xfrm>
          <a:prstGeom prst="rect">
            <a:avLst/>
          </a:prstGeom>
        </p:spPr>
      </p:pic>
      <p:sp>
        <p:nvSpPr>
          <p:cNvPr id="3" name="Rectangle 2"/>
          <p:cNvSpPr/>
          <p:nvPr/>
        </p:nvSpPr>
        <p:spPr>
          <a:xfrm>
            <a:off x="394855" y="383131"/>
            <a:ext cx="1907433" cy="253750"/>
          </a:xfrm>
          <a:prstGeom prst="rect">
            <a:avLst/>
          </a:prstGeom>
        </p:spPr>
        <p:txBody>
          <a:bodyPr wrap="square" lIns="68415" tIns="34208" rIns="68415" bIns="34208">
            <a:spAutoFit/>
          </a:bodyPr>
          <a:lstStyle/>
          <a:p>
            <a:pPr lvl="0"/>
            <a:r>
              <a:rPr lang="en-IN" sz="1200" b="1" dirty="0" smtClean="0">
                <a:solidFill>
                  <a:schemeClr val="bg1"/>
                </a:solidFill>
                <a:latin typeface="+mj-lt"/>
                <a:ea typeface="Adobe Kaiti Std R" pitchFamily="18" charset="-128"/>
              </a:rPr>
              <a:t>Daughters </a:t>
            </a:r>
            <a:r>
              <a:rPr lang="en-IN" sz="1200" b="1" dirty="0">
                <a:solidFill>
                  <a:schemeClr val="bg1"/>
                </a:solidFill>
                <a:latin typeface="+mj-lt"/>
                <a:ea typeface="Adobe Kaiti Std R" pitchFamily="18" charset="-128"/>
              </a:rPr>
              <a:t>bedroom</a:t>
            </a:r>
          </a:p>
        </p:txBody>
      </p:sp>
    </p:spTree>
    <p:extLst>
      <p:ext uri="{BB962C8B-B14F-4D97-AF65-F5344CB8AC3E}">
        <p14:creationId xmlns:p14="http://schemas.microsoft.com/office/powerpoint/2010/main" val="38538104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381000"/>
            <a:ext cx="1907433" cy="284528"/>
          </a:xfrm>
          <a:prstGeom prst="rect">
            <a:avLst/>
          </a:prstGeom>
        </p:spPr>
        <p:txBody>
          <a:bodyPr wrap="square" lIns="68415" tIns="34208" rIns="68415" bIns="34208">
            <a:spAutoFit/>
          </a:bodyPr>
          <a:lstStyle/>
          <a:p>
            <a:pPr lvl="0"/>
            <a:r>
              <a:rPr lang="en-IN" sz="1400" b="1" dirty="0">
                <a:solidFill>
                  <a:prstClr val="black"/>
                </a:solidFill>
                <a:latin typeface="Bahnschrift" panose="020B0502040204020203" pitchFamily="34" charset="0"/>
                <a:ea typeface="Adobe Kaiti Std R" pitchFamily="18" charset="-128"/>
              </a:rPr>
              <a:t>GUEST BEDROOM</a:t>
            </a:r>
            <a:endParaRPr lang="en-IN" sz="1400" b="1" dirty="0">
              <a:solidFill>
                <a:srgbClr val="0070C0"/>
              </a:solidFill>
              <a:latin typeface="Bahnschrift" panose="020B0502040204020203" pitchFamily="34" charset="0"/>
              <a:ea typeface="Adobe Kaiti Std R" pitchFamily="18" charset="-128"/>
            </a:endParaRPr>
          </a:p>
        </p:txBody>
      </p:sp>
      <p:pic>
        <p:nvPicPr>
          <p:cNvPr id="4"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2709" b="21517"/>
          <a:stretch/>
        </p:blipFill>
        <p:spPr bwMode="auto">
          <a:xfrm>
            <a:off x="5486400" y="2517000"/>
            <a:ext cx="4253876" cy="39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55514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367145" y="414206"/>
            <a:ext cx="2833255" cy="1792633"/>
          </a:xfrm>
          <a:prstGeom prst="rect">
            <a:avLst/>
          </a:prstGeom>
        </p:spPr>
        <p:txBody>
          <a:bodyPr wrap="square" lIns="68415" tIns="34208" rIns="68415" bIns="34208">
            <a:spAutoFit/>
          </a:bodyPr>
          <a:lstStyle/>
          <a:p>
            <a:pPr algn="just"/>
            <a:r>
              <a:rPr lang="en-IN" sz="1400" b="1" dirty="0">
                <a:solidFill>
                  <a:prstClr val="black"/>
                </a:solidFill>
                <a:latin typeface="Bahnschrift" panose="020B0502040204020203" pitchFamily="34" charset="0"/>
                <a:ea typeface="Adobe Kaiti Std R" pitchFamily="18" charset="-128"/>
              </a:rPr>
              <a:t>Guest  Bedroom</a:t>
            </a:r>
            <a:r>
              <a:rPr lang="en-IN" sz="1400" b="1" dirty="0" smtClean="0">
                <a:solidFill>
                  <a:prstClr val="black"/>
                </a:solidFill>
                <a:latin typeface="Bahnschrift" panose="020B0502040204020203" pitchFamily="34" charset="0"/>
                <a:ea typeface="Adobe Kaiti Std R" pitchFamily="18" charset="-128"/>
              </a:rPr>
              <a:t>:</a:t>
            </a:r>
          </a:p>
          <a:p>
            <a:pPr algn="just"/>
            <a:endParaRPr lang="en-IN" sz="1400" dirty="0">
              <a:solidFill>
                <a:prstClr val="black"/>
              </a:solidFill>
              <a:latin typeface="Bahnschrift" panose="020B0502040204020203" pitchFamily="34" charset="0"/>
              <a:ea typeface="Adobe Kaiti Std R" pitchFamily="18" charset="-128"/>
            </a:endParaRPr>
          </a:p>
          <a:p>
            <a:pPr algn="just"/>
            <a:r>
              <a:rPr lang="en-IN" sz="1200" dirty="0">
                <a:latin typeface="Bahnschrift" panose="020B0502040204020203" pitchFamily="34" charset="0"/>
              </a:rPr>
              <a:t>This is a fairly small space compared to the others. Being consistent with the other spaces the mood of this room </a:t>
            </a:r>
            <a:r>
              <a:rPr lang="en-IN" sz="1200" dirty="0" smtClean="0">
                <a:latin typeface="Bahnschrift" panose="020B0502040204020203" pitchFamily="34" charset="0"/>
              </a:rPr>
              <a:t>was set to be dark</a:t>
            </a:r>
            <a:r>
              <a:rPr lang="en-IN" sz="1200" dirty="0">
                <a:latin typeface="Bahnschrift" panose="020B0502040204020203" pitchFamily="34" charset="0"/>
              </a:rPr>
              <a:t>. The walls and the wardrobes go into the greyscale </a:t>
            </a:r>
            <a:r>
              <a:rPr lang="en-IN" sz="1200" dirty="0" smtClean="0">
                <a:latin typeface="Bahnschrift" panose="020B0502040204020203" pitchFamily="34" charset="0"/>
              </a:rPr>
              <a:t>while </a:t>
            </a:r>
            <a:r>
              <a:rPr lang="en-IN" sz="1200" dirty="0">
                <a:latin typeface="Bahnschrift" panose="020B0502040204020203" pitchFamily="34" charset="0"/>
              </a:rPr>
              <a:t>the bed </a:t>
            </a:r>
            <a:r>
              <a:rPr lang="en-IN" sz="1200" dirty="0" smtClean="0">
                <a:latin typeface="Bahnschrift" panose="020B0502040204020203" pitchFamily="34" charset="0"/>
              </a:rPr>
              <a:t>head-board </a:t>
            </a:r>
            <a:r>
              <a:rPr lang="en-IN" sz="1200" dirty="0">
                <a:latin typeface="Bahnschrift" panose="020B0502040204020203" pitchFamily="34" charset="0"/>
              </a:rPr>
              <a:t>wall breaks the monotony by use of bricks in part.</a:t>
            </a:r>
            <a:endParaRPr lang="en-IN" sz="1200" dirty="0">
              <a:solidFill>
                <a:srgbClr val="0070C0"/>
              </a:solidFill>
              <a:latin typeface="Bahnschrift" panose="020B0502040204020203" pitchFamily="34" charset="0"/>
              <a:ea typeface="Adobe Kaiti Std R" pitchFamily="18" charset="-128"/>
            </a:endParaRPr>
          </a:p>
        </p:txBody>
      </p:sp>
      <p:sp>
        <p:nvSpPr>
          <p:cNvPr id="31" name="Rectangle 30"/>
          <p:cNvSpPr/>
          <p:nvPr/>
        </p:nvSpPr>
        <p:spPr>
          <a:xfrm>
            <a:off x="3945693" y="360218"/>
            <a:ext cx="5579308" cy="6116782"/>
          </a:xfrm>
          <a:prstGeom prst="rect">
            <a:avLst/>
          </a:prstGeom>
          <a:noFill/>
          <a:ln w="1270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0056" y="414206"/>
            <a:ext cx="3890581" cy="295808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4542"/>
          <a:stretch/>
        </p:blipFill>
        <p:spPr bwMode="auto">
          <a:xfrm>
            <a:off x="8003008" y="3574473"/>
            <a:ext cx="1521992" cy="1538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425" y="3429000"/>
            <a:ext cx="1573132"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8133341" y="3314817"/>
            <a:ext cx="673100" cy="207584"/>
          </a:xfrm>
          <a:prstGeom prst="rect">
            <a:avLst/>
          </a:prstGeom>
        </p:spPr>
        <p:txBody>
          <a:bodyPr wrap="square" lIns="68415" tIns="34208" rIns="68415" bIns="34208">
            <a:spAutoFit/>
          </a:bodyPr>
          <a:lstStyle/>
          <a:p>
            <a:r>
              <a:rPr lang="en-IN" sz="900" dirty="0">
                <a:solidFill>
                  <a:prstClr val="black"/>
                </a:solidFill>
                <a:latin typeface="+mj-lt"/>
                <a:ea typeface="Adobe Kaiti Std R" pitchFamily="18" charset="-128"/>
              </a:rPr>
              <a:t>Elevation </a:t>
            </a:r>
            <a:endParaRPr lang="en-IN" sz="900" dirty="0">
              <a:solidFill>
                <a:srgbClr val="0070C0"/>
              </a:solidFill>
              <a:latin typeface="+mj-lt"/>
              <a:ea typeface="Adobe Kaiti Std R" pitchFamily="18" charset="-128"/>
            </a:endParaRPr>
          </a:p>
        </p:txBody>
      </p:sp>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3043" y="3026486"/>
            <a:ext cx="1605172" cy="3165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p:nvSpPr>
        <p:spPr>
          <a:xfrm>
            <a:off x="6926859" y="3625850"/>
            <a:ext cx="1076149" cy="207584"/>
          </a:xfrm>
          <a:prstGeom prst="rect">
            <a:avLst/>
          </a:prstGeom>
        </p:spPr>
        <p:txBody>
          <a:bodyPr wrap="square" lIns="68415" tIns="34208" rIns="68415" bIns="34208">
            <a:spAutoFit/>
          </a:bodyPr>
          <a:lstStyle/>
          <a:p>
            <a:r>
              <a:rPr lang="en-IN" sz="900" dirty="0">
                <a:solidFill>
                  <a:prstClr val="black"/>
                </a:solidFill>
                <a:latin typeface="+mj-lt"/>
                <a:ea typeface="Adobe Kaiti Std R" pitchFamily="18" charset="-128"/>
              </a:rPr>
              <a:t>Brick wall</a:t>
            </a:r>
            <a:endParaRPr lang="en-IN" sz="900" dirty="0">
              <a:solidFill>
                <a:srgbClr val="0070C0"/>
              </a:solidFill>
              <a:latin typeface="+mj-lt"/>
              <a:ea typeface="Adobe Kaiti Std R" pitchFamily="18" charset="-128"/>
            </a:endParaRPr>
          </a:p>
        </p:txBody>
      </p:sp>
      <p:cxnSp>
        <p:nvCxnSpPr>
          <p:cNvPr id="17" name="Elbow Connector 16"/>
          <p:cNvCxnSpPr/>
          <p:nvPr/>
        </p:nvCxnSpPr>
        <p:spPr>
          <a:xfrm rot="10800000" flipV="1">
            <a:off x="7620001" y="3725484"/>
            <a:ext cx="914405" cy="8316"/>
          </a:xfrm>
          <a:prstGeom prst="bentConnector3">
            <a:avLst>
              <a:gd name="adj1" fmla="val 50000"/>
            </a:avLst>
          </a:prstGeom>
          <a:ln w="3175" cap="flat">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6926859" y="3840603"/>
            <a:ext cx="1076149" cy="207584"/>
          </a:xfrm>
          <a:prstGeom prst="rect">
            <a:avLst/>
          </a:prstGeom>
        </p:spPr>
        <p:txBody>
          <a:bodyPr wrap="square" lIns="68415" tIns="34208" rIns="68415" bIns="34208">
            <a:spAutoFit/>
          </a:bodyPr>
          <a:lstStyle/>
          <a:p>
            <a:r>
              <a:rPr lang="en-IN" sz="900" dirty="0">
                <a:solidFill>
                  <a:prstClr val="black"/>
                </a:solidFill>
                <a:latin typeface="+mj-lt"/>
                <a:ea typeface="Adobe Kaiti Std R" pitchFamily="18" charset="-128"/>
              </a:rPr>
              <a:t>Ply backing</a:t>
            </a:r>
            <a:endParaRPr lang="en-IN" sz="900" dirty="0">
              <a:solidFill>
                <a:srgbClr val="0070C0"/>
              </a:solidFill>
              <a:latin typeface="+mj-lt"/>
              <a:ea typeface="Adobe Kaiti Std R" pitchFamily="18" charset="-128"/>
            </a:endParaRPr>
          </a:p>
        </p:txBody>
      </p:sp>
      <p:cxnSp>
        <p:nvCxnSpPr>
          <p:cNvPr id="28" name="Elbow Connector 27"/>
          <p:cNvCxnSpPr/>
          <p:nvPr/>
        </p:nvCxnSpPr>
        <p:spPr>
          <a:xfrm rot="10800000">
            <a:off x="7772400" y="3959286"/>
            <a:ext cx="1524000" cy="6350"/>
          </a:xfrm>
          <a:prstGeom prst="bentConnector3">
            <a:avLst>
              <a:gd name="adj1" fmla="val 50000"/>
            </a:avLst>
          </a:prstGeom>
          <a:ln w="3175" cap="flat">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6926860" y="4072317"/>
            <a:ext cx="997940" cy="346083"/>
          </a:xfrm>
          <a:prstGeom prst="rect">
            <a:avLst/>
          </a:prstGeom>
        </p:spPr>
        <p:txBody>
          <a:bodyPr wrap="square" lIns="68415" tIns="34208" rIns="68415" bIns="34208">
            <a:spAutoFit/>
          </a:bodyPr>
          <a:lstStyle/>
          <a:p>
            <a:r>
              <a:rPr lang="en-IN" sz="900" dirty="0">
                <a:solidFill>
                  <a:prstClr val="black"/>
                </a:solidFill>
                <a:latin typeface="+mj-lt"/>
                <a:ea typeface="Adobe Kaiti Std R" pitchFamily="18" charset="-128"/>
              </a:rPr>
              <a:t>Veneer finished</a:t>
            </a:r>
          </a:p>
          <a:p>
            <a:r>
              <a:rPr lang="en-IN" sz="900" dirty="0">
                <a:solidFill>
                  <a:prstClr val="black"/>
                </a:solidFill>
                <a:latin typeface="+mj-lt"/>
                <a:ea typeface="Adobe Kaiti Std R" pitchFamily="18" charset="-128"/>
              </a:rPr>
              <a:t> in black paint</a:t>
            </a:r>
            <a:endParaRPr lang="en-IN" sz="900" dirty="0">
              <a:solidFill>
                <a:srgbClr val="0070C0"/>
              </a:solidFill>
              <a:latin typeface="+mj-lt"/>
              <a:ea typeface="Adobe Kaiti Std R" pitchFamily="18" charset="-128"/>
            </a:endParaRPr>
          </a:p>
        </p:txBody>
      </p:sp>
      <p:cxnSp>
        <p:nvCxnSpPr>
          <p:cNvPr id="36" name="Elbow Connector 35"/>
          <p:cNvCxnSpPr/>
          <p:nvPr/>
        </p:nvCxnSpPr>
        <p:spPr>
          <a:xfrm rot="10800000">
            <a:off x="7772400" y="4191001"/>
            <a:ext cx="1600200" cy="6351"/>
          </a:xfrm>
          <a:prstGeom prst="bentConnector3">
            <a:avLst>
              <a:gd name="adj1" fmla="val 50000"/>
            </a:avLst>
          </a:prstGeom>
          <a:ln w="3175" cap="flat">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6926860" y="4377116"/>
            <a:ext cx="997940" cy="207584"/>
          </a:xfrm>
          <a:prstGeom prst="rect">
            <a:avLst/>
          </a:prstGeom>
        </p:spPr>
        <p:txBody>
          <a:bodyPr wrap="square" lIns="68415" tIns="34208" rIns="68415" bIns="34208">
            <a:spAutoFit/>
          </a:bodyPr>
          <a:lstStyle/>
          <a:p>
            <a:r>
              <a:rPr lang="en-IN" sz="900" dirty="0">
                <a:solidFill>
                  <a:prstClr val="black"/>
                </a:solidFill>
                <a:latin typeface="+mj-lt"/>
                <a:ea typeface="Adobe Kaiti Std R" pitchFamily="18" charset="-128"/>
              </a:rPr>
              <a:t>Grazer light</a:t>
            </a:r>
            <a:endParaRPr lang="en-IN" sz="900" dirty="0">
              <a:solidFill>
                <a:srgbClr val="0070C0"/>
              </a:solidFill>
              <a:latin typeface="+mj-lt"/>
              <a:ea typeface="Adobe Kaiti Std R" pitchFamily="18" charset="-128"/>
            </a:endParaRPr>
          </a:p>
        </p:txBody>
      </p:sp>
      <p:cxnSp>
        <p:nvCxnSpPr>
          <p:cNvPr id="39" name="Elbow Connector 38"/>
          <p:cNvCxnSpPr/>
          <p:nvPr/>
        </p:nvCxnSpPr>
        <p:spPr>
          <a:xfrm rot="10800000" flipV="1">
            <a:off x="7620000" y="4343399"/>
            <a:ext cx="1447800" cy="152402"/>
          </a:xfrm>
          <a:prstGeom prst="bentConnector3">
            <a:avLst>
              <a:gd name="adj1" fmla="val 50000"/>
            </a:avLst>
          </a:prstGeom>
          <a:ln w="3175" cap="flat">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6926860" y="4652464"/>
            <a:ext cx="616940" cy="346083"/>
          </a:xfrm>
          <a:prstGeom prst="rect">
            <a:avLst/>
          </a:prstGeom>
        </p:spPr>
        <p:txBody>
          <a:bodyPr wrap="square" lIns="68415" tIns="34208" rIns="68415" bIns="34208">
            <a:spAutoFit/>
          </a:bodyPr>
          <a:lstStyle/>
          <a:p>
            <a:r>
              <a:rPr lang="en-IN" sz="900" dirty="0">
                <a:solidFill>
                  <a:prstClr val="black"/>
                </a:solidFill>
                <a:latin typeface="+mj-lt"/>
                <a:ea typeface="Adobe Kaiti Std R" pitchFamily="18" charset="-128"/>
              </a:rPr>
              <a:t>Brick wall cladding</a:t>
            </a:r>
            <a:endParaRPr lang="en-IN" sz="900" dirty="0">
              <a:solidFill>
                <a:srgbClr val="0070C0"/>
              </a:solidFill>
              <a:latin typeface="+mj-lt"/>
              <a:ea typeface="Adobe Kaiti Std R" pitchFamily="18" charset="-128"/>
            </a:endParaRPr>
          </a:p>
        </p:txBody>
      </p:sp>
      <p:cxnSp>
        <p:nvCxnSpPr>
          <p:cNvPr id="43" name="Elbow Connector 42"/>
          <p:cNvCxnSpPr/>
          <p:nvPr/>
        </p:nvCxnSpPr>
        <p:spPr>
          <a:xfrm rot="10800000">
            <a:off x="7620000" y="4771150"/>
            <a:ext cx="1219200" cy="1"/>
          </a:xfrm>
          <a:prstGeom prst="bentConnector3">
            <a:avLst>
              <a:gd name="adj1" fmla="val 50000"/>
            </a:avLst>
          </a:prstGeom>
          <a:ln w="3175" cap="flat">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46" name="Rectangle 45"/>
          <p:cNvSpPr/>
          <p:nvPr/>
        </p:nvSpPr>
        <p:spPr>
          <a:xfrm>
            <a:off x="3977443" y="3456593"/>
            <a:ext cx="1076149" cy="207584"/>
          </a:xfrm>
          <a:prstGeom prst="rect">
            <a:avLst/>
          </a:prstGeom>
        </p:spPr>
        <p:txBody>
          <a:bodyPr wrap="square" lIns="68415" tIns="34208" rIns="68415" bIns="34208">
            <a:spAutoFit/>
          </a:bodyPr>
          <a:lstStyle/>
          <a:p>
            <a:r>
              <a:rPr lang="en-IN" sz="900" dirty="0">
                <a:solidFill>
                  <a:prstClr val="black"/>
                </a:solidFill>
                <a:latin typeface="+mj-lt"/>
                <a:ea typeface="Adobe Kaiti Std R" pitchFamily="18" charset="-128"/>
              </a:rPr>
              <a:t>RCC Slab</a:t>
            </a:r>
            <a:endParaRPr lang="en-IN" sz="900" dirty="0">
              <a:solidFill>
                <a:srgbClr val="0070C0"/>
              </a:solidFill>
              <a:latin typeface="+mj-lt"/>
              <a:ea typeface="Adobe Kaiti Std R" pitchFamily="18" charset="-128"/>
            </a:endParaRPr>
          </a:p>
        </p:txBody>
      </p:sp>
      <p:cxnSp>
        <p:nvCxnSpPr>
          <p:cNvPr id="47" name="Elbow Connector 46"/>
          <p:cNvCxnSpPr/>
          <p:nvPr/>
        </p:nvCxnSpPr>
        <p:spPr>
          <a:xfrm rot="10800000">
            <a:off x="4705874" y="3560385"/>
            <a:ext cx="1009126" cy="1"/>
          </a:xfrm>
          <a:prstGeom prst="bentConnector3">
            <a:avLst>
              <a:gd name="adj1" fmla="val 50000"/>
            </a:avLst>
          </a:prstGeom>
          <a:ln w="3175" cap="flat">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51" name="Rectangle 50"/>
          <p:cNvSpPr/>
          <p:nvPr/>
        </p:nvSpPr>
        <p:spPr>
          <a:xfrm>
            <a:off x="3977443" y="3706208"/>
            <a:ext cx="1076149" cy="207584"/>
          </a:xfrm>
          <a:prstGeom prst="rect">
            <a:avLst/>
          </a:prstGeom>
        </p:spPr>
        <p:txBody>
          <a:bodyPr wrap="square" lIns="68415" tIns="34208" rIns="68415" bIns="34208">
            <a:spAutoFit/>
          </a:bodyPr>
          <a:lstStyle/>
          <a:p>
            <a:r>
              <a:rPr lang="en-IN" sz="900" dirty="0">
                <a:solidFill>
                  <a:prstClr val="black"/>
                </a:solidFill>
                <a:latin typeface="+mj-lt"/>
                <a:ea typeface="Adobe Kaiti Std R" pitchFamily="18" charset="-128"/>
              </a:rPr>
              <a:t>Ply pelmet</a:t>
            </a:r>
            <a:endParaRPr lang="en-IN" sz="900" dirty="0">
              <a:solidFill>
                <a:srgbClr val="0070C0"/>
              </a:solidFill>
              <a:latin typeface="+mj-lt"/>
              <a:ea typeface="Adobe Kaiti Std R" pitchFamily="18" charset="-128"/>
            </a:endParaRPr>
          </a:p>
        </p:txBody>
      </p:sp>
      <p:cxnSp>
        <p:nvCxnSpPr>
          <p:cNvPr id="52" name="Elbow Connector 51"/>
          <p:cNvCxnSpPr/>
          <p:nvPr/>
        </p:nvCxnSpPr>
        <p:spPr>
          <a:xfrm rot="10800000" flipV="1">
            <a:off x="4705874" y="3657599"/>
            <a:ext cx="1085326" cy="152401"/>
          </a:xfrm>
          <a:prstGeom prst="bentConnector3">
            <a:avLst>
              <a:gd name="adj1" fmla="val 195"/>
            </a:avLst>
          </a:prstGeom>
          <a:ln w="3175" cap="flat">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3977443" y="3944395"/>
            <a:ext cx="1076149" cy="207584"/>
          </a:xfrm>
          <a:prstGeom prst="rect">
            <a:avLst/>
          </a:prstGeom>
        </p:spPr>
        <p:txBody>
          <a:bodyPr wrap="square" lIns="68415" tIns="34208" rIns="68415" bIns="34208">
            <a:spAutoFit/>
          </a:bodyPr>
          <a:lstStyle/>
          <a:p>
            <a:r>
              <a:rPr lang="en-IN" sz="900" dirty="0">
                <a:solidFill>
                  <a:prstClr val="black"/>
                </a:solidFill>
                <a:latin typeface="+mj-lt"/>
                <a:ea typeface="Adobe Kaiti Std R" pitchFamily="18" charset="-128"/>
              </a:rPr>
              <a:t>Grazer light</a:t>
            </a:r>
            <a:endParaRPr lang="en-IN" sz="900" dirty="0">
              <a:solidFill>
                <a:srgbClr val="0070C0"/>
              </a:solidFill>
              <a:latin typeface="+mj-lt"/>
              <a:ea typeface="Adobe Kaiti Std R" pitchFamily="18" charset="-128"/>
            </a:endParaRPr>
          </a:p>
        </p:txBody>
      </p:sp>
      <p:cxnSp>
        <p:nvCxnSpPr>
          <p:cNvPr id="56" name="Elbow Connector 55"/>
          <p:cNvCxnSpPr/>
          <p:nvPr/>
        </p:nvCxnSpPr>
        <p:spPr>
          <a:xfrm rot="10800000" flipV="1">
            <a:off x="4705874" y="3733799"/>
            <a:ext cx="1542526" cy="314387"/>
          </a:xfrm>
          <a:prstGeom prst="bentConnector3">
            <a:avLst>
              <a:gd name="adj1" fmla="val -17"/>
            </a:avLst>
          </a:prstGeom>
          <a:ln w="3175" cap="flat">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59" name="Rectangle 58"/>
          <p:cNvSpPr/>
          <p:nvPr/>
        </p:nvSpPr>
        <p:spPr>
          <a:xfrm>
            <a:off x="3977443" y="4181056"/>
            <a:ext cx="1076149" cy="207584"/>
          </a:xfrm>
          <a:prstGeom prst="rect">
            <a:avLst/>
          </a:prstGeom>
        </p:spPr>
        <p:txBody>
          <a:bodyPr wrap="square" lIns="68415" tIns="34208" rIns="68415" bIns="34208">
            <a:spAutoFit/>
          </a:bodyPr>
          <a:lstStyle/>
          <a:p>
            <a:r>
              <a:rPr lang="en-IN" sz="900" dirty="0">
                <a:solidFill>
                  <a:prstClr val="black"/>
                </a:solidFill>
                <a:latin typeface="+mj-lt"/>
                <a:ea typeface="Adobe Kaiti Std R" pitchFamily="18" charset="-128"/>
              </a:rPr>
              <a:t>Curtains</a:t>
            </a:r>
            <a:endParaRPr lang="en-IN" sz="900" dirty="0">
              <a:solidFill>
                <a:srgbClr val="0070C0"/>
              </a:solidFill>
              <a:latin typeface="+mj-lt"/>
              <a:ea typeface="Adobe Kaiti Std R" pitchFamily="18" charset="-128"/>
            </a:endParaRPr>
          </a:p>
        </p:txBody>
      </p:sp>
      <p:cxnSp>
        <p:nvCxnSpPr>
          <p:cNvPr id="61" name="Elbow Connector 60"/>
          <p:cNvCxnSpPr/>
          <p:nvPr/>
        </p:nvCxnSpPr>
        <p:spPr>
          <a:xfrm rot="10800000">
            <a:off x="4572000" y="4284851"/>
            <a:ext cx="1295400" cy="1"/>
          </a:xfrm>
          <a:prstGeom prst="bentConnector3">
            <a:avLst>
              <a:gd name="adj1" fmla="val 50000"/>
            </a:avLst>
          </a:prstGeom>
          <a:ln w="3175" cap="flat">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63" name="Rectangle 62"/>
          <p:cNvSpPr/>
          <p:nvPr/>
        </p:nvSpPr>
        <p:spPr>
          <a:xfrm>
            <a:off x="3977443" y="4375717"/>
            <a:ext cx="1076149" cy="207584"/>
          </a:xfrm>
          <a:prstGeom prst="rect">
            <a:avLst/>
          </a:prstGeom>
        </p:spPr>
        <p:txBody>
          <a:bodyPr wrap="square" lIns="68415" tIns="34208" rIns="68415" bIns="34208">
            <a:spAutoFit/>
          </a:bodyPr>
          <a:lstStyle/>
          <a:p>
            <a:r>
              <a:rPr lang="en-IN" sz="900" dirty="0">
                <a:solidFill>
                  <a:prstClr val="black"/>
                </a:solidFill>
                <a:latin typeface="+mj-lt"/>
                <a:ea typeface="Adobe Kaiti Std R" pitchFamily="18" charset="-128"/>
              </a:rPr>
              <a:t>Sliding window</a:t>
            </a:r>
            <a:endParaRPr lang="en-IN" sz="900" dirty="0">
              <a:solidFill>
                <a:srgbClr val="0070C0"/>
              </a:solidFill>
              <a:latin typeface="+mj-lt"/>
              <a:ea typeface="Adobe Kaiti Std R" pitchFamily="18" charset="-128"/>
            </a:endParaRPr>
          </a:p>
        </p:txBody>
      </p:sp>
      <p:cxnSp>
        <p:nvCxnSpPr>
          <p:cNvPr id="64" name="Elbow Connector 63"/>
          <p:cNvCxnSpPr/>
          <p:nvPr/>
        </p:nvCxnSpPr>
        <p:spPr>
          <a:xfrm rot="10800000" flipV="1">
            <a:off x="4843378" y="4479508"/>
            <a:ext cx="443259" cy="1399"/>
          </a:xfrm>
          <a:prstGeom prst="bentConnector3">
            <a:avLst>
              <a:gd name="adj1" fmla="val 50000"/>
            </a:avLst>
          </a:prstGeom>
          <a:ln w="3175" cap="flat">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69" name="Rectangle 68"/>
          <p:cNvSpPr/>
          <p:nvPr/>
        </p:nvSpPr>
        <p:spPr>
          <a:xfrm>
            <a:off x="3977443" y="4876802"/>
            <a:ext cx="1076149" cy="207584"/>
          </a:xfrm>
          <a:prstGeom prst="rect">
            <a:avLst/>
          </a:prstGeom>
        </p:spPr>
        <p:txBody>
          <a:bodyPr wrap="square" lIns="68415" tIns="34208" rIns="68415" bIns="34208">
            <a:spAutoFit/>
          </a:bodyPr>
          <a:lstStyle/>
          <a:p>
            <a:r>
              <a:rPr lang="en-IN" sz="900" dirty="0">
                <a:solidFill>
                  <a:prstClr val="black"/>
                </a:solidFill>
                <a:latin typeface="+mj-lt"/>
                <a:ea typeface="Adobe Kaiti Std R" pitchFamily="18" charset="-128"/>
              </a:rPr>
              <a:t>Aluminium plate</a:t>
            </a:r>
            <a:endParaRPr lang="en-IN" sz="900" dirty="0">
              <a:solidFill>
                <a:srgbClr val="0070C0"/>
              </a:solidFill>
              <a:latin typeface="+mj-lt"/>
              <a:ea typeface="Adobe Kaiti Std R" pitchFamily="18" charset="-128"/>
            </a:endParaRPr>
          </a:p>
        </p:txBody>
      </p:sp>
      <p:cxnSp>
        <p:nvCxnSpPr>
          <p:cNvPr id="70" name="Elbow Connector 69"/>
          <p:cNvCxnSpPr/>
          <p:nvPr/>
        </p:nvCxnSpPr>
        <p:spPr>
          <a:xfrm rot="10800000">
            <a:off x="4860088" y="4981992"/>
            <a:ext cx="719221" cy="47208"/>
          </a:xfrm>
          <a:prstGeom prst="bentConnector3">
            <a:avLst>
              <a:gd name="adj1" fmla="val 337"/>
            </a:avLst>
          </a:prstGeom>
          <a:ln w="3175" cap="flat">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73" name="Rectangle 72"/>
          <p:cNvSpPr/>
          <p:nvPr/>
        </p:nvSpPr>
        <p:spPr>
          <a:xfrm>
            <a:off x="3977443" y="5108355"/>
            <a:ext cx="1076149" cy="207584"/>
          </a:xfrm>
          <a:prstGeom prst="rect">
            <a:avLst/>
          </a:prstGeom>
        </p:spPr>
        <p:txBody>
          <a:bodyPr wrap="square" lIns="68415" tIns="34208" rIns="68415" bIns="34208">
            <a:spAutoFit/>
          </a:bodyPr>
          <a:lstStyle/>
          <a:p>
            <a:r>
              <a:rPr lang="en-IN" sz="900" dirty="0">
                <a:solidFill>
                  <a:prstClr val="black"/>
                </a:solidFill>
                <a:latin typeface="+mj-lt"/>
                <a:ea typeface="Adobe Kaiti Std R" pitchFamily="18" charset="-128"/>
              </a:rPr>
              <a:t>Ply Backing</a:t>
            </a:r>
            <a:endParaRPr lang="en-IN" sz="900" dirty="0">
              <a:solidFill>
                <a:srgbClr val="0070C0"/>
              </a:solidFill>
              <a:latin typeface="+mj-lt"/>
              <a:ea typeface="Adobe Kaiti Std R" pitchFamily="18" charset="-128"/>
            </a:endParaRPr>
          </a:p>
        </p:txBody>
      </p:sp>
      <p:cxnSp>
        <p:nvCxnSpPr>
          <p:cNvPr id="74" name="Elbow Connector 73"/>
          <p:cNvCxnSpPr/>
          <p:nvPr/>
        </p:nvCxnSpPr>
        <p:spPr>
          <a:xfrm rot="10800000" flipV="1">
            <a:off x="4657725" y="5108354"/>
            <a:ext cx="921584" cy="111345"/>
          </a:xfrm>
          <a:prstGeom prst="bentConnector3">
            <a:avLst>
              <a:gd name="adj1" fmla="val 906"/>
            </a:avLst>
          </a:prstGeom>
          <a:ln w="3175" cap="flat">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79" name="Rectangle 78"/>
          <p:cNvSpPr/>
          <p:nvPr/>
        </p:nvSpPr>
        <p:spPr>
          <a:xfrm>
            <a:off x="3977443" y="5382608"/>
            <a:ext cx="865934" cy="346083"/>
          </a:xfrm>
          <a:prstGeom prst="rect">
            <a:avLst/>
          </a:prstGeom>
        </p:spPr>
        <p:txBody>
          <a:bodyPr wrap="square" lIns="68415" tIns="34208" rIns="68415" bIns="34208">
            <a:spAutoFit/>
          </a:bodyPr>
          <a:lstStyle/>
          <a:p>
            <a:r>
              <a:rPr lang="en-IN" sz="900" dirty="0">
                <a:solidFill>
                  <a:prstClr val="black"/>
                </a:solidFill>
                <a:latin typeface="+mj-lt"/>
                <a:ea typeface="Adobe Kaiti Std R" pitchFamily="18" charset="-128"/>
              </a:rPr>
              <a:t>Plaster finished in paint</a:t>
            </a:r>
            <a:endParaRPr lang="en-IN" sz="900" dirty="0">
              <a:solidFill>
                <a:srgbClr val="0070C0"/>
              </a:solidFill>
              <a:latin typeface="+mj-lt"/>
              <a:ea typeface="Adobe Kaiti Std R" pitchFamily="18" charset="-128"/>
            </a:endParaRPr>
          </a:p>
        </p:txBody>
      </p:sp>
      <p:cxnSp>
        <p:nvCxnSpPr>
          <p:cNvPr id="80" name="Elbow Connector 79"/>
          <p:cNvCxnSpPr/>
          <p:nvPr/>
        </p:nvCxnSpPr>
        <p:spPr>
          <a:xfrm rot="10800000" flipV="1">
            <a:off x="4860088" y="5499101"/>
            <a:ext cx="854917" cy="1"/>
          </a:xfrm>
          <a:prstGeom prst="bentConnector3">
            <a:avLst>
              <a:gd name="adj1" fmla="val 50000"/>
            </a:avLst>
          </a:prstGeom>
          <a:ln w="3175" cap="flat">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84" name="Rectangle 83"/>
          <p:cNvSpPr/>
          <p:nvPr/>
        </p:nvSpPr>
        <p:spPr>
          <a:xfrm>
            <a:off x="3977443" y="5846159"/>
            <a:ext cx="865934" cy="346083"/>
          </a:xfrm>
          <a:prstGeom prst="rect">
            <a:avLst/>
          </a:prstGeom>
        </p:spPr>
        <p:txBody>
          <a:bodyPr wrap="square" lIns="68415" tIns="34208" rIns="68415" bIns="34208">
            <a:spAutoFit/>
          </a:bodyPr>
          <a:lstStyle/>
          <a:p>
            <a:r>
              <a:rPr lang="en-IN" sz="900" dirty="0">
                <a:solidFill>
                  <a:prstClr val="black"/>
                </a:solidFill>
                <a:latin typeface="+mj-lt"/>
                <a:ea typeface="Adobe Kaiti Std R" pitchFamily="18" charset="-128"/>
              </a:rPr>
              <a:t>Aluminium skirting</a:t>
            </a:r>
            <a:endParaRPr lang="en-IN" sz="900" dirty="0">
              <a:solidFill>
                <a:srgbClr val="0070C0"/>
              </a:solidFill>
              <a:latin typeface="+mj-lt"/>
              <a:ea typeface="Adobe Kaiti Std R" pitchFamily="18" charset="-128"/>
            </a:endParaRPr>
          </a:p>
        </p:txBody>
      </p:sp>
      <p:cxnSp>
        <p:nvCxnSpPr>
          <p:cNvPr id="85" name="Elbow Connector 84"/>
          <p:cNvCxnSpPr/>
          <p:nvPr/>
        </p:nvCxnSpPr>
        <p:spPr>
          <a:xfrm rot="10800000" flipV="1">
            <a:off x="4648200" y="5962652"/>
            <a:ext cx="1066806" cy="2"/>
          </a:xfrm>
          <a:prstGeom prst="bentConnector3">
            <a:avLst>
              <a:gd name="adj1" fmla="val 50000"/>
            </a:avLst>
          </a:prstGeom>
          <a:ln w="3175" cap="flat">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5530850" y="6277517"/>
            <a:ext cx="673100" cy="207584"/>
          </a:xfrm>
          <a:prstGeom prst="rect">
            <a:avLst/>
          </a:prstGeom>
        </p:spPr>
        <p:txBody>
          <a:bodyPr wrap="square" lIns="68415" tIns="34208" rIns="68415" bIns="34208">
            <a:spAutoFit/>
          </a:bodyPr>
          <a:lstStyle/>
          <a:p>
            <a:r>
              <a:rPr lang="en-IN" sz="900" dirty="0" smtClean="0">
                <a:solidFill>
                  <a:prstClr val="black"/>
                </a:solidFill>
                <a:latin typeface="+mj-lt"/>
                <a:ea typeface="Adobe Kaiti Std R" pitchFamily="18" charset="-128"/>
              </a:rPr>
              <a:t>Detail A</a:t>
            </a:r>
            <a:endParaRPr lang="en-IN" sz="900" dirty="0">
              <a:solidFill>
                <a:srgbClr val="0070C0"/>
              </a:solidFill>
              <a:latin typeface="+mj-lt"/>
              <a:ea typeface="Adobe Kaiti Std R" pitchFamily="18" charset="-128"/>
            </a:endParaRPr>
          </a:p>
        </p:txBody>
      </p:sp>
      <p:sp>
        <p:nvSpPr>
          <p:cNvPr id="3" name="Rectangle 2"/>
          <p:cNvSpPr/>
          <p:nvPr/>
        </p:nvSpPr>
        <p:spPr>
          <a:xfrm>
            <a:off x="4953000" y="533400"/>
            <a:ext cx="295536" cy="2286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1" name="Rectangle 40"/>
          <p:cNvSpPr/>
          <p:nvPr/>
        </p:nvSpPr>
        <p:spPr>
          <a:xfrm>
            <a:off x="4997538" y="724643"/>
            <a:ext cx="302644" cy="207584"/>
          </a:xfrm>
          <a:prstGeom prst="rect">
            <a:avLst/>
          </a:prstGeom>
        </p:spPr>
        <p:txBody>
          <a:bodyPr wrap="square" lIns="68415" tIns="34208" rIns="68415" bIns="34208">
            <a:spAutoFit/>
          </a:bodyPr>
          <a:lstStyle/>
          <a:p>
            <a:r>
              <a:rPr lang="en-IN" sz="900" dirty="0" smtClean="0">
                <a:solidFill>
                  <a:prstClr val="black"/>
                </a:solidFill>
                <a:latin typeface="+mj-lt"/>
                <a:ea typeface="Adobe Kaiti Std R" pitchFamily="18" charset="-128"/>
              </a:rPr>
              <a:t>A</a:t>
            </a:r>
            <a:endParaRPr lang="en-IN" sz="900" dirty="0">
              <a:solidFill>
                <a:srgbClr val="0070C0"/>
              </a:solidFill>
              <a:latin typeface="+mj-lt"/>
              <a:ea typeface="Adobe Kaiti Std R" pitchFamily="18" charset="-128"/>
            </a:endParaRPr>
          </a:p>
        </p:txBody>
      </p:sp>
      <p:sp>
        <p:nvSpPr>
          <p:cNvPr id="44" name="Rectangle 43"/>
          <p:cNvSpPr/>
          <p:nvPr/>
        </p:nvSpPr>
        <p:spPr>
          <a:xfrm>
            <a:off x="466243" y="6277517"/>
            <a:ext cx="673100" cy="207584"/>
          </a:xfrm>
          <a:prstGeom prst="rect">
            <a:avLst/>
          </a:prstGeom>
        </p:spPr>
        <p:txBody>
          <a:bodyPr wrap="square" lIns="68415" tIns="34208" rIns="68415" bIns="34208">
            <a:spAutoFit/>
          </a:bodyPr>
          <a:lstStyle/>
          <a:p>
            <a:r>
              <a:rPr lang="en-IN" sz="900" dirty="0" smtClean="0">
                <a:solidFill>
                  <a:prstClr val="black"/>
                </a:solidFill>
                <a:latin typeface="+mj-lt"/>
                <a:ea typeface="Adobe Kaiti Std R" pitchFamily="18" charset="-128"/>
              </a:rPr>
              <a:t>Lamp</a:t>
            </a:r>
            <a:endParaRPr lang="en-IN" sz="900" dirty="0">
              <a:solidFill>
                <a:srgbClr val="0070C0"/>
              </a:solidFill>
              <a:latin typeface="+mj-lt"/>
              <a:ea typeface="Adobe Kaiti Std R" pitchFamily="18" charset="-128"/>
            </a:endParaRPr>
          </a:p>
        </p:txBody>
      </p:sp>
      <p:sp>
        <p:nvSpPr>
          <p:cNvPr id="45" name="Rectangle 44"/>
          <p:cNvSpPr/>
          <p:nvPr/>
        </p:nvSpPr>
        <p:spPr>
          <a:xfrm>
            <a:off x="1527044" y="6277517"/>
            <a:ext cx="673100" cy="207584"/>
          </a:xfrm>
          <a:prstGeom prst="rect">
            <a:avLst/>
          </a:prstGeom>
        </p:spPr>
        <p:txBody>
          <a:bodyPr wrap="square" lIns="68415" tIns="34208" rIns="68415" bIns="34208">
            <a:spAutoFit/>
          </a:bodyPr>
          <a:lstStyle/>
          <a:p>
            <a:r>
              <a:rPr lang="en-IN" sz="900" dirty="0" smtClean="0">
                <a:solidFill>
                  <a:prstClr val="black"/>
                </a:solidFill>
                <a:latin typeface="+mj-lt"/>
                <a:ea typeface="Adobe Kaiti Std R" pitchFamily="18" charset="-128"/>
              </a:rPr>
              <a:t>Side table</a:t>
            </a:r>
            <a:endParaRPr lang="en-IN" sz="900" dirty="0">
              <a:solidFill>
                <a:srgbClr val="0070C0"/>
              </a:solidFill>
              <a:latin typeface="+mj-lt"/>
              <a:ea typeface="Adobe Kaiti Std R" pitchFamily="18" charset="-128"/>
            </a:endParaRPr>
          </a:p>
        </p:txBody>
      </p:sp>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l="20769" t="38222" r="69231" b="14426"/>
          <a:stretch/>
        </p:blipFill>
        <p:spPr>
          <a:xfrm>
            <a:off x="449774" y="3026486"/>
            <a:ext cx="990600" cy="3165756"/>
          </a:xfrm>
          <a:prstGeom prst="rect">
            <a:avLst/>
          </a:prstGeom>
        </p:spPr>
      </p:pic>
    </p:spTree>
    <p:extLst>
      <p:ext uri="{BB962C8B-B14F-4D97-AF65-F5344CB8AC3E}">
        <p14:creationId xmlns:p14="http://schemas.microsoft.com/office/powerpoint/2010/main" val="12556669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305525"/>
            <a:ext cx="9332259" cy="6254079"/>
          </a:xfrm>
          <a:prstGeom prst="rect">
            <a:avLst/>
          </a:prstGeom>
        </p:spPr>
      </p:pic>
      <p:sp>
        <p:nvSpPr>
          <p:cNvPr id="6" name="Rectangle 5"/>
          <p:cNvSpPr/>
          <p:nvPr/>
        </p:nvSpPr>
        <p:spPr>
          <a:xfrm>
            <a:off x="340659" y="304800"/>
            <a:ext cx="1907433" cy="253750"/>
          </a:xfrm>
          <a:prstGeom prst="rect">
            <a:avLst/>
          </a:prstGeom>
        </p:spPr>
        <p:txBody>
          <a:bodyPr wrap="square" lIns="68415" tIns="34208" rIns="68415" bIns="34208">
            <a:spAutoFit/>
          </a:bodyPr>
          <a:lstStyle/>
          <a:p>
            <a:pPr lvl="0"/>
            <a:r>
              <a:rPr lang="en-IN" sz="1200" b="1" dirty="0" smtClean="0">
                <a:solidFill>
                  <a:schemeClr val="bg1"/>
                </a:solidFill>
                <a:latin typeface="+mj-lt"/>
                <a:ea typeface="Adobe Kaiti Std R" pitchFamily="18" charset="-128"/>
              </a:rPr>
              <a:t>Guest </a:t>
            </a:r>
            <a:r>
              <a:rPr lang="en-IN" sz="1200" b="1" dirty="0">
                <a:solidFill>
                  <a:schemeClr val="bg1"/>
                </a:solidFill>
                <a:latin typeface="+mj-lt"/>
                <a:ea typeface="Adobe Kaiti Std R" pitchFamily="18" charset="-128"/>
              </a:rPr>
              <a:t>bedroom</a:t>
            </a:r>
          </a:p>
        </p:txBody>
      </p:sp>
    </p:spTree>
    <p:extLst>
      <p:ext uri="{BB962C8B-B14F-4D97-AF65-F5344CB8AC3E}">
        <p14:creationId xmlns:p14="http://schemas.microsoft.com/office/powerpoint/2010/main" val="22610241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138" y="381000"/>
            <a:ext cx="9445723" cy="6126956"/>
          </a:xfrm>
          <a:prstGeom prst="rect">
            <a:avLst/>
          </a:prstGeom>
        </p:spPr>
      </p:pic>
      <p:sp>
        <p:nvSpPr>
          <p:cNvPr id="3" name="Rectangle 2"/>
          <p:cNvSpPr/>
          <p:nvPr/>
        </p:nvSpPr>
        <p:spPr>
          <a:xfrm>
            <a:off x="228600" y="381000"/>
            <a:ext cx="1907433" cy="253750"/>
          </a:xfrm>
          <a:prstGeom prst="rect">
            <a:avLst/>
          </a:prstGeom>
        </p:spPr>
        <p:txBody>
          <a:bodyPr wrap="square" lIns="68415" tIns="34208" rIns="68415" bIns="34208">
            <a:spAutoFit/>
          </a:bodyPr>
          <a:lstStyle/>
          <a:p>
            <a:pPr lvl="0"/>
            <a:r>
              <a:rPr lang="en-IN" sz="1200" b="1" dirty="0" smtClean="0">
                <a:solidFill>
                  <a:schemeClr val="bg1"/>
                </a:solidFill>
                <a:latin typeface="+mj-lt"/>
                <a:ea typeface="Adobe Kaiti Std R" pitchFamily="18" charset="-128"/>
              </a:rPr>
              <a:t>Guest </a:t>
            </a:r>
            <a:r>
              <a:rPr lang="en-IN" sz="1200" b="1" dirty="0">
                <a:solidFill>
                  <a:schemeClr val="bg1"/>
                </a:solidFill>
                <a:latin typeface="+mj-lt"/>
                <a:ea typeface="Adobe Kaiti Std R" pitchFamily="18" charset="-128"/>
              </a:rPr>
              <a:t>bedroom</a:t>
            </a:r>
          </a:p>
        </p:txBody>
      </p:sp>
    </p:spTree>
    <p:extLst>
      <p:ext uri="{BB962C8B-B14F-4D97-AF65-F5344CB8AC3E}">
        <p14:creationId xmlns:p14="http://schemas.microsoft.com/office/powerpoint/2010/main" val="1845072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9074" t="2006" r="31924" b="52864"/>
          <a:stretch/>
        </p:blipFill>
        <p:spPr>
          <a:xfrm>
            <a:off x="1219200" y="469035"/>
            <a:ext cx="7614949" cy="6230411"/>
          </a:xfrm>
          <a:prstGeom prst="rect">
            <a:avLst/>
          </a:prstGeom>
        </p:spPr>
      </p:pic>
      <p:sp>
        <p:nvSpPr>
          <p:cNvPr id="5" name="Rectangle 4"/>
          <p:cNvSpPr/>
          <p:nvPr/>
        </p:nvSpPr>
        <p:spPr>
          <a:xfrm>
            <a:off x="380999" y="380571"/>
            <a:ext cx="3167767" cy="284528"/>
          </a:xfrm>
          <a:prstGeom prst="rect">
            <a:avLst/>
          </a:prstGeom>
        </p:spPr>
        <p:txBody>
          <a:bodyPr wrap="square" lIns="68415" tIns="34208" rIns="68415" bIns="34208">
            <a:spAutoFit/>
          </a:bodyPr>
          <a:lstStyle/>
          <a:p>
            <a:pPr lvl="0"/>
            <a:r>
              <a:rPr lang="en-IN" sz="1400" b="1" dirty="0" smtClean="0">
                <a:solidFill>
                  <a:prstClr val="black"/>
                </a:solidFill>
                <a:latin typeface="Bahnschrift" panose="020B0502040204020203" pitchFamily="34" charset="0"/>
                <a:ea typeface="Adobe Kaiti Std R" pitchFamily="18" charset="-128"/>
              </a:rPr>
              <a:t>PROPOSED LAYOUT</a:t>
            </a:r>
            <a:endParaRPr lang="en-IN" sz="1400" b="1" dirty="0">
              <a:solidFill>
                <a:srgbClr val="0070C0"/>
              </a:solidFill>
              <a:latin typeface="Bahnschrift" panose="020B0502040204020203" pitchFamily="34" charset="0"/>
              <a:ea typeface="Adobe Kaiti Std R" pitchFamily="18" charset="-128"/>
            </a:endParaRPr>
          </a:p>
        </p:txBody>
      </p:sp>
    </p:spTree>
    <p:extLst>
      <p:ext uri="{BB962C8B-B14F-4D97-AF65-F5344CB8AC3E}">
        <p14:creationId xmlns:p14="http://schemas.microsoft.com/office/powerpoint/2010/main" val="35276517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p:cNvSpPr/>
          <p:nvPr/>
        </p:nvSpPr>
        <p:spPr>
          <a:xfrm>
            <a:off x="1" y="6396087"/>
            <a:ext cx="9906000" cy="284528"/>
          </a:xfrm>
          <a:prstGeom prst="rect">
            <a:avLst/>
          </a:prstGeom>
        </p:spPr>
        <p:txBody>
          <a:bodyPr wrap="square" lIns="68415" tIns="34208" rIns="68415" bIns="34208">
            <a:spAutoFit/>
          </a:bodyPr>
          <a:lstStyle/>
          <a:p>
            <a:pPr lvl="0" algn="ctr"/>
            <a:r>
              <a:rPr lang="en-IN" sz="1400" b="1" dirty="0" smtClean="0">
                <a:solidFill>
                  <a:prstClr val="black"/>
                </a:solidFill>
                <a:latin typeface="Bahnschrift" panose="020B0502040204020203" pitchFamily="34" charset="0"/>
                <a:ea typeface="Adobe Kaiti Std R" pitchFamily="18" charset="-128"/>
              </a:rPr>
              <a:t>ARTWORK &amp; SCULPTURES</a:t>
            </a:r>
            <a:endParaRPr lang="en-IN" sz="1400" b="1" dirty="0">
              <a:solidFill>
                <a:srgbClr val="0070C0"/>
              </a:solidFill>
              <a:latin typeface="Bahnschrift" panose="020B0502040204020203" pitchFamily="34" charset="0"/>
              <a:ea typeface="Adobe Kaiti Std R" pitchFamily="18" charset="-128"/>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8788" t="46667" r="32716" b="10000"/>
          <a:stretch/>
        </p:blipFill>
        <p:spPr>
          <a:xfrm>
            <a:off x="1320504" y="457200"/>
            <a:ext cx="7264993" cy="5782340"/>
          </a:xfrm>
          <a:prstGeom prst="rect">
            <a:avLst/>
          </a:prstGeom>
        </p:spPr>
      </p:pic>
    </p:spTree>
    <p:extLst>
      <p:ext uri="{BB962C8B-B14F-4D97-AF65-F5344CB8AC3E}">
        <p14:creationId xmlns:p14="http://schemas.microsoft.com/office/powerpoint/2010/main" val="32395588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C:\Users\pratha\Desktop\DIG\FINAL\3D\PLAI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61660" y="4704481"/>
            <a:ext cx="1853395" cy="183694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7710055" y="4804685"/>
            <a:ext cx="1700995" cy="1355743"/>
            <a:chOff x="7848600" y="4968857"/>
            <a:chExt cx="1700995" cy="1355743"/>
          </a:xfrm>
        </p:grpSpPr>
        <p:cxnSp>
          <p:nvCxnSpPr>
            <p:cNvPr id="3" name="Straight Connector 2"/>
            <p:cNvCxnSpPr/>
            <p:nvPr/>
          </p:nvCxnSpPr>
          <p:spPr>
            <a:xfrm flipV="1">
              <a:off x="7924800" y="5062456"/>
              <a:ext cx="1624795" cy="1262144"/>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7848600" y="6248400"/>
              <a:ext cx="76200" cy="7620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9473395" y="4968857"/>
              <a:ext cx="76200" cy="9359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6" name="Rectangle 5"/>
          <p:cNvSpPr/>
          <p:nvPr/>
        </p:nvSpPr>
        <p:spPr>
          <a:xfrm>
            <a:off x="7557655" y="6084228"/>
            <a:ext cx="228600" cy="230832"/>
          </a:xfrm>
          <a:prstGeom prst="rect">
            <a:avLst/>
          </a:prstGeom>
        </p:spPr>
        <p:txBody>
          <a:bodyPr wrap="square">
            <a:spAutoFit/>
          </a:bodyPr>
          <a:lstStyle/>
          <a:p>
            <a:pPr lvl="0"/>
            <a:r>
              <a:rPr lang="en-IN" sz="900" dirty="0">
                <a:solidFill>
                  <a:prstClr val="black"/>
                </a:solidFill>
                <a:latin typeface="+mj-lt"/>
                <a:ea typeface="Adobe Kaiti Std R" pitchFamily="18" charset="-128"/>
              </a:rPr>
              <a:t>A</a:t>
            </a:r>
            <a:endParaRPr lang="en-IN" sz="900" dirty="0">
              <a:solidFill>
                <a:srgbClr val="0070C0"/>
              </a:solidFill>
              <a:latin typeface="+mj-lt"/>
              <a:ea typeface="Adobe Kaiti Std R" pitchFamily="18" charset="-128"/>
            </a:endParaRPr>
          </a:p>
        </p:txBody>
      </p:sp>
      <p:grpSp>
        <p:nvGrpSpPr>
          <p:cNvPr id="7" name="Group 6"/>
          <p:cNvGrpSpPr/>
          <p:nvPr/>
        </p:nvGrpSpPr>
        <p:grpSpPr>
          <a:xfrm rot="10971821">
            <a:off x="8039699" y="5385742"/>
            <a:ext cx="1279571" cy="1080635"/>
            <a:chOff x="7848600" y="4968857"/>
            <a:chExt cx="1700995" cy="1355743"/>
          </a:xfrm>
        </p:grpSpPr>
        <p:cxnSp>
          <p:nvCxnSpPr>
            <p:cNvPr id="8" name="Straight Connector 7"/>
            <p:cNvCxnSpPr/>
            <p:nvPr/>
          </p:nvCxnSpPr>
          <p:spPr>
            <a:xfrm flipV="1">
              <a:off x="7924800" y="5062456"/>
              <a:ext cx="1624795" cy="1262144"/>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848600" y="6248400"/>
              <a:ext cx="76200" cy="7620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9473395" y="4968857"/>
              <a:ext cx="76200" cy="9359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1" name="Rectangle 10"/>
          <p:cNvSpPr/>
          <p:nvPr/>
        </p:nvSpPr>
        <p:spPr>
          <a:xfrm>
            <a:off x="7862455" y="6372567"/>
            <a:ext cx="304800" cy="230832"/>
          </a:xfrm>
          <a:prstGeom prst="rect">
            <a:avLst/>
          </a:prstGeom>
        </p:spPr>
        <p:txBody>
          <a:bodyPr wrap="square">
            <a:spAutoFit/>
          </a:bodyPr>
          <a:lstStyle/>
          <a:p>
            <a:pPr lvl="0"/>
            <a:r>
              <a:rPr lang="en-IN" sz="900" dirty="0">
                <a:solidFill>
                  <a:prstClr val="black"/>
                </a:solidFill>
                <a:latin typeface="+mj-lt"/>
                <a:ea typeface="Adobe Kaiti Std R" pitchFamily="18" charset="-128"/>
              </a:rPr>
              <a:t>B’</a:t>
            </a:r>
            <a:endParaRPr lang="en-IN" sz="900" dirty="0">
              <a:solidFill>
                <a:srgbClr val="0070C0"/>
              </a:solidFill>
              <a:latin typeface="+mj-lt"/>
              <a:ea typeface="Adobe Kaiti Std R" pitchFamily="18" charset="-128"/>
            </a:endParaRPr>
          </a:p>
        </p:txBody>
      </p:sp>
      <p:sp>
        <p:nvSpPr>
          <p:cNvPr id="12" name="Rectangle 11"/>
          <p:cNvSpPr/>
          <p:nvPr/>
        </p:nvSpPr>
        <p:spPr>
          <a:xfrm>
            <a:off x="9247988" y="5230577"/>
            <a:ext cx="304800" cy="230832"/>
          </a:xfrm>
          <a:prstGeom prst="rect">
            <a:avLst/>
          </a:prstGeom>
        </p:spPr>
        <p:txBody>
          <a:bodyPr wrap="square">
            <a:spAutoFit/>
          </a:bodyPr>
          <a:lstStyle/>
          <a:p>
            <a:pPr lvl="0"/>
            <a:r>
              <a:rPr lang="en-IN" sz="900" dirty="0">
                <a:solidFill>
                  <a:prstClr val="black"/>
                </a:solidFill>
                <a:latin typeface="+mj-lt"/>
                <a:ea typeface="Adobe Kaiti Std R" pitchFamily="18" charset="-128"/>
              </a:rPr>
              <a:t>B</a:t>
            </a:r>
            <a:endParaRPr lang="en-IN" sz="900" dirty="0">
              <a:solidFill>
                <a:srgbClr val="0070C0"/>
              </a:solidFill>
              <a:latin typeface="+mj-lt"/>
              <a:ea typeface="Adobe Kaiti Std R" pitchFamily="18" charset="-128"/>
            </a:endParaRPr>
          </a:p>
        </p:txBody>
      </p:sp>
      <p:sp>
        <p:nvSpPr>
          <p:cNvPr id="14" name="Rectangle 13"/>
          <p:cNvSpPr/>
          <p:nvPr/>
        </p:nvSpPr>
        <p:spPr>
          <a:xfrm>
            <a:off x="380999" y="380571"/>
            <a:ext cx="3167767" cy="284528"/>
          </a:xfrm>
          <a:prstGeom prst="rect">
            <a:avLst/>
          </a:prstGeom>
        </p:spPr>
        <p:txBody>
          <a:bodyPr wrap="square" lIns="68415" tIns="34208" rIns="68415" bIns="34208">
            <a:spAutoFit/>
          </a:bodyPr>
          <a:lstStyle/>
          <a:p>
            <a:pPr lvl="0"/>
            <a:r>
              <a:rPr lang="en-IN" sz="1400" b="1" dirty="0" smtClean="0">
                <a:solidFill>
                  <a:prstClr val="black"/>
                </a:solidFill>
                <a:latin typeface="Bahnschrift" panose="020B0502040204020203" pitchFamily="34" charset="0"/>
                <a:ea typeface="Adobe Kaiti Std R" pitchFamily="18" charset="-128"/>
              </a:rPr>
              <a:t>SECTIONS</a:t>
            </a:r>
            <a:endParaRPr lang="en-IN" sz="1400" b="1" dirty="0">
              <a:solidFill>
                <a:srgbClr val="0070C0"/>
              </a:solidFill>
              <a:latin typeface="Bahnschrift" panose="020B0502040204020203" pitchFamily="34" charset="0"/>
              <a:ea typeface="Adobe Kaiti Std R" pitchFamily="18" charset="-128"/>
            </a:endParaRPr>
          </a:p>
        </p:txBody>
      </p:sp>
      <p:sp>
        <p:nvSpPr>
          <p:cNvPr id="15" name="Rectangle 14"/>
          <p:cNvSpPr/>
          <p:nvPr/>
        </p:nvSpPr>
        <p:spPr>
          <a:xfrm>
            <a:off x="9283245" y="5738371"/>
            <a:ext cx="304800" cy="230832"/>
          </a:xfrm>
          <a:prstGeom prst="rect">
            <a:avLst/>
          </a:prstGeom>
        </p:spPr>
        <p:txBody>
          <a:bodyPr wrap="square">
            <a:spAutoFit/>
          </a:bodyPr>
          <a:lstStyle/>
          <a:p>
            <a:pPr lvl="0"/>
            <a:r>
              <a:rPr lang="en-IN" sz="900" dirty="0">
                <a:latin typeface="+mj-lt"/>
                <a:ea typeface="Adobe Kaiti Std R" pitchFamily="18" charset="-128"/>
              </a:rPr>
              <a:t>C’</a:t>
            </a:r>
          </a:p>
        </p:txBody>
      </p:sp>
      <p:sp>
        <p:nvSpPr>
          <p:cNvPr id="16" name="Rectangle 15"/>
          <p:cNvSpPr/>
          <p:nvPr/>
        </p:nvSpPr>
        <p:spPr>
          <a:xfrm>
            <a:off x="8645431" y="4585499"/>
            <a:ext cx="228600" cy="230832"/>
          </a:xfrm>
          <a:prstGeom prst="rect">
            <a:avLst/>
          </a:prstGeom>
        </p:spPr>
        <p:txBody>
          <a:bodyPr wrap="square">
            <a:spAutoFit/>
          </a:bodyPr>
          <a:lstStyle/>
          <a:p>
            <a:pPr lvl="0"/>
            <a:r>
              <a:rPr lang="en-IN" sz="900" dirty="0">
                <a:solidFill>
                  <a:prstClr val="black"/>
                </a:solidFill>
                <a:latin typeface="+mj-lt"/>
                <a:ea typeface="Adobe Kaiti Std R" pitchFamily="18" charset="-128"/>
              </a:rPr>
              <a:t>C</a:t>
            </a:r>
            <a:endParaRPr lang="en-IN" sz="900" dirty="0">
              <a:solidFill>
                <a:srgbClr val="0070C0"/>
              </a:solidFill>
              <a:latin typeface="+mj-lt"/>
              <a:ea typeface="Adobe Kaiti Std R" pitchFamily="18" charset="-128"/>
            </a:endParaRPr>
          </a:p>
        </p:txBody>
      </p:sp>
      <p:grpSp>
        <p:nvGrpSpPr>
          <p:cNvPr id="17" name="Group 16"/>
          <p:cNvGrpSpPr/>
          <p:nvPr/>
        </p:nvGrpSpPr>
        <p:grpSpPr>
          <a:xfrm rot="5400000">
            <a:off x="7929135" y="5496225"/>
            <a:ext cx="964265" cy="808575"/>
            <a:chOff x="7848600" y="4968857"/>
            <a:chExt cx="1700995" cy="1355743"/>
          </a:xfrm>
        </p:grpSpPr>
        <p:cxnSp>
          <p:nvCxnSpPr>
            <p:cNvPr id="18" name="Straight Connector 17"/>
            <p:cNvCxnSpPr/>
            <p:nvPr/>
          </p:nvCxnSpPr>
          <p:spPr>
            <a:xfrm flipV="1">
              <a:off x="7924800" y="5062456"/>
              <a:ext cx="1624795" cy="1262144"/>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848600" y="6248400"/>
              <a:ext cx="76200" cy="7620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9473395" y="4968857"/>
              <a:ext cx="76200" cy="9359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rot="5400000">
            <a:off x="8577137" y="4851951"/>
            <a:ext cx="964265" cy="808575"/>
            <a:chOff x="7848600" y="4968857"/>
            <a:chExt cx="1700995" cy="1355743"/>
          </a:xfrm>
        </p:grpSpPr>
        <p:cxnSp>
          <p:nvCxnSpPr>
            <p:cNvPr id="22" name="Straight Connector 21"/>
            <p:cNvCxnSpPr/>
            <p:nvPr/>
          </p:nvCxnSpPr>
          <p:spPr>
            <a:xfrm flipV="1">
              <a:off x="7924800" y="5062456"/>
              <a:ext cx="1624795" cy="1262144"/>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7848600" y="6248400"/>
              <a:ext cx="76200" cy="7620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9473395" y="4968857"/>
              <a:ext cx="76200" cy="9359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5" name="Rectangle 24"/>
          <p:cNvSpPr/>
          <p:nvPr/>
        </p:nvSpPr>
        <p:spPr>
          <a:xfrm>
            <a:off x="7938127" y="5044629"/>
            <a:ext cx="228600" cy="230832"/>
          </a:xfrm>
          <a:prstGeom prst="rect">
            <a:avLst/>
          </a:prstGeom>
        </p:spPr>
        <p:txBody>
          <a:bodyPr wrap="square">
            <a:spAutoFit/>
          </a:bodyPr>
          <a:lstStyle/>
          <a:p>
            <a:pPr lvl="0"/>
            <a:r>
              <a:rPr lang="en-IN" sz="900" dirty="0">
                <a:solidFill>
                  <a:prstClr val="black"/>
                </a:solidFill>
                <a:latin typeface="+mj-lt"/>
                <a:ea typeface="Adobe Kaiti Std R" pitchFamily="18" charset="-128"/>
              </a:rPr>
              <a:t>D</a:t>
            </a:r>
            <a:endParaRPr lang="en-IN" sz="900" dirty="0">
              <a:solidFill>
                <a:srgbClr val="0070C0"/>
              </a:solidFill>
              <a:latin typeface="+mj-lt"/>
              <a:ea typeface="Adobe Kaiti Std R" pitchFamily="18" charset="-128"/>
            </a:endParaRPr>
          </a:p>
        </p:txBody>
      </p:sp>
      <p:sp>
        <p:nvSpPr>
          <p:cNvPr id="26" name="Rectangle 25"/>
          <p:cNvSpPr/>
          <p:nvPr/>
        </p:nvSpPr>
        <p:spPr>
          <a:xfrm>
            <a:off x="8874031" y="6274924"/>
            <a:ext cx="322524" cy="230832"/>
          </a:xfrm>
          <a:prstGeom prst="rect">
            <a:avLst/>
          </a:prstGeom>
        </p:spPr>
        <p:txBody>
          <a:bodyPr wrap="square">
            <a:spAutoFit/>
          </a:bodyPr>
          <a:lstStyle/>
          <a:p>
            <a:pPr lvl="0"/>
            <a:r>
              <a:rPr lang="en-IN" sz="900" dirty="0">
                <a:solidFill>
                  <a:prstClr val="black"/>
                </a:solidFill>
                <a:latin typeface="+mj-lt"/>
                <a:ea typeface="Adobe Kaiti Std R" pitchFamily="18" charset="-128"/>
              </a:rPr>
              <a:t>D’</a:t>
            </a:r>
            <a:endParaRPr lang="en-IN" sz="900" dirty="0">
              <a:solidFill>
                <a:srgbClr val="0070C0"/>
              </a:solidFill>
              <a:latin typeface="+mj-lt"/>
              <a:ea typeface="Adobe Kaiti Std R" pitchFamily="18" charset="-128"/>
            </a:endParaRPr>
          </a:p>
        </p:txBody>
      </p:sp>
    </p:spTree>
    <p:extLst>
      <p:ext uri="{BB962C8B-B14F-4D97-AF65-F5344CB8AC3E}">
        <p14:creationId xmlns:p14="http://schemas.microsoft.com/office/powerpoint/2010/main" val="9786629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514600"/>
            <a:ext cx="8596745" cy="245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332509" y="4939346"/>
            <a:ext cx="6919646" cy="307777"/>
          </a:xfrm>
          <a:prstGeom prst="rect">
            <a:avLst/>
          </a:prstGeom>
        </p:spPr>
        <p:txBody>
          <a:bodyPr wrap="square">
            <a:spAutoFit/>
          </a:bodyPr>
          <a:lstStyle/>
          <a:p>
            <a:pPr lvl="0"/>
            <a:r>
              <a:rPr lang="en-IN" sz="1400" dirty="0">
                <a:solidFill>
                  <a:prstClr val="black"/>
                </a:solidFill>
                <a:latin typeface="Bahnschrift" panose="020B0502040204020203" pitchFamily="34" charset="0"/>
                <a:ea typeface="Adobe Kaiti Std R" pitchFamily="18" charset="-128"/>
              </a:rPr>
              <a:t>Section B-B</a:t>
            </a:r>
            <a:r>
              <a:rPr lang="en-IN" sz="1400" dirty="0" smtClean="0">
                <a:solidFill>
                  <a:prstClr val="black"/>
                </a:solidFill>
                <a:latin typeface="Bahnschrift" panose="020B0502040204020203" pitchFamily="34" charset="0"/>
                <a:ea typeface="Adobe Kaiti Std R" pitchFamily="18" charset="-128"/>
              </a:rPr>
              <a:t>’ </a:t>
            </a:r>
            <a:r>
              <a:rPr lang="en-IN" sz="1400" i="1" dirty="0" smtClean="0">
                <a:solidFill>
                  <a:prstClr val="black"/>
                </a:solidFill>
                <a:ea typeface="Adobe Kaiti Std R" pitchFamily="18" charset="-128"/>
              </a:rPr>
              <a:t>Through Lounge, Dining and living area</a:t>
            </a:r>
            <a:endParaRPr lang="en-IN" sz="1400" dirty="0">
              <a:solidFill>
                <a:srgbClr val="0070C0"/>
              </a:solidFill>
              <a:latin typeface="Bahnschrift" panose="020B0502040204020203" pitchFamily="34" charset="0"/>
              <a:ea typeface="Adobe Kaiti Std R" pitchFamily="18" charset="-128"/>
            </a:endParaRPr>
          </a:p>
        </p:txBody>
      </p:sp>
      <p:pic>
        <p:nvPicPr>
          <p:cNvPr id="3076" name="Picture 4" descr="C:\Users\pratha\Desktop\DIG\FINAL\3D\PLAI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1660" y="4704481"/>
            <a:ext cx="1853395" cy="1836948"/>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p:cNvGrpSpPr/>
          <p:nvPr/>
        </p:nvGrpSpPr>
        <p:grpSpPr>
          <a:xfrm>
            <a:off x="7710055" y="4804685"/>
            <a:ext cx="1700995" cy="1355743"/>
            <a:chOff x="7848600" y="4968857"/>
            <a:chExt cx="1700995" cy="1355743"/>
          </a:xfrm>
        </p:grpSpPr>
        <p:cxnSp>
          <p:nvCxnSpPr>
            <p:cNvPr id="5" name="Straight Connector 4"/>
            <p:cNvCxnSpPr/>
            <p:nvPr/>
          </p:nvCxnSpPr>
          <p:spPr>
            <a:xfrm flipV="1">
              <a:off x="7924800" y="5062456"/>
              <a:ext cx="1624795" cy="1262144"/>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848600" y="6248400"/>
              <a:ext cx="76200" cy="7620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9473395" y="4968857"/>
              <a:ext cx="76200" cy="9359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32" name="Rectangle 31"/>
          <p:cNvSpPr/>
          <p:nvPr/>
        </p:nvSpPr>
        <p:spPr>
          <a:xfrm>
            <a:off x="7557655" y="6084228"/>
            <a:ext cx="228600" cy="230832"/>
          </a:xfrm>
          <a:prstGeom prst="rect">
            <a:avLst/>
          </a:prstGeom>
        </p:spPr>
        <p:txBody>
          <a:bodyPr wrap="square">
            <a:spAutoFit/>
          </a:bodyPr>
          <a:lstStyle/>
          <a:p>
            <a:pPr lvl="0"/>
            <a:r>
              <a:rPr lang="en-IN" sz="900" dirty="0">
                <a:solidFill>
                  <a:prstClr val="black"/>
                </a:solidFill>
                <a:latin typeface="+mj-lt"/>
                <a:ea typeface="Adobe Kaiti Std R" pitchFamily="18" charset="-128"/>
              </a:rPr>
              <a:t>A</a:t>
            </a:r>
            <a:endParaRPr lang="en-IN" sz="900" dirty="0">
              <a:solidFill>
                <a:srgbClr val="0070C0"/>
              </a:solidFill>
              <a:latin typeface="+mj-lt"/>
              <a:ea typeface="Adobe Kaiti Std R" pitchFamily="18" charset="-128"/>
            </a:endParaRPr>
          </a:p>
        </p:txBody>
      </p:sp>
      <p:sp>
        <p:nvSpPr>
          <p:cNvPr id="33" name="Rectangle 32"/>
          <p:cNvSpPr/>
          <p:nvPr/>
        </p:nvSpPr>
        <p:spPr>
          <a:xfrm>
            <a:off x="9310255" y="4682840"/>
            <a:ext cx="304800" cy="230832"/>
          </a:xfrm>
          <a:prstGeom prst="rect">
            <a:avLst/>
          </a:prstGeom>
        </p:spPr>
        <p:txBody>
          <a:bodyPr wrap="square">
            <a:spAutoFit/>
          </a:bodyPr>
          <a:lstStyle/>
          <a:p>
            <a:pPr lvl="0"/>
            <a:r>
              <a:rPr lang="en-IN" sz="900" dirty="0">
                <a:solidFill>
                  <a:prstClr val="black"/>
                </a:solidFill>
                <a:latin typeface="+mj-lt"/>
                <a:ea typeface="Adobe Kaiti Std R" pitchFamily="18" charset="-128"/>
              </a:rPr>
              <a:t>A’</a:t>
            </a:r>
            <a:endParaRPr lang="en-IN" sz="900" dirty="0">
              <a:solidFill>
                <a:srgbClr val="0070C0"/>
              </a:solidFill>
              <a:latin typeface="+mj-lt"/>
              <a:ea typeface="Adobe Kaiti Std R" pitchFamily="18" charset="-128"/>
            </a:endParaRPr>
          </a:p>
        </p:txBody>
      </p:sp>
      <p:grpSp>
        <p:nvGrpSpPr>
          <p:cNvPr id="35" name="Group 34"/>
          <p:cNvGrpSpPr/>
          <p:nvPr/>
        </p:nvGrpSpPr>
        <p:grpSpPr>
          <a:xfrm rot="10800000">
            <a:off x="8037885" y="5458359"/>
            <a:ext cx="1215371" cy="1006368"/>
            <a:chOff x="7848600" y="4968857"/>
            <a:chExt cx="1700995" cy="1355743"/>
          </a:xfrm>
        </p:grpSpPr>
        <p:cxnSp>
          <p:nvCxnSpPr>
            <p:cNvPr id="36" name="Straight Connector 35"/>
            <p:cNvCxnSpPr/>
            <p:nvPr/>
          </p:nvCxnSpPr>
          <p:spPr>
            <a:xfrm flipV="1">
              <a:off x="7924800" y="5062456"/>
              <a:ext cx="1624795" cy="1262144"/>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7848600" y="6248400"/>
              <a:ext cx="76200" cy="7620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9473395" y="4968857"/>
              <a:ext cx="76200" cy="9359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39" name="Rectangle 38"/>
          <p:cNvSpPr/>
          <p:nvPr/>
        </p:nvSpPr>
        <p:spPr>
          <a:xfrm>
            <a:off x="7862455" y="6372567"/>
            <a:ext cx="304800" cy="230832"/>
          </a:xfrm>
          <a:prstGeom prst="rect">
            <a:avLst/>
          </a:prstGeom>
        </p:spPr>
        <p:txBody>
          <a:bodyPr wrap="square">
            <a:spAutoFit/>
          </a:bodyPr>
          <a:lstStyle/>
          <a:p>
            <a:pPr lvl="0"/>
            <a:r>
              <a:rPr lang="en-IN" sz="900" dirty="0">
                <a:solidFill>
                  <a:prstClr val="black"/>
                </a:solidFill>
                <a:latin typeface="+mj-lt"/>
                <a:ea typeface="Adobe Kaiti Std R" pitchFamily="18" charset="-128"/>
              </a:rPr>
              <a:t>B’</a:t>
            </a:r>
            <a:endParaRPr lang="en-IN" sz="900" dirty="0">
              <a:solidFill>
                <a:srgbClr val="0070C0"/>
              </a:solidFill>
              <a:latin typeface="+mj-lt"/>
              <a:ea typeface="Adobe Kaiti Std R" pitchFamily="18" charset="-128"/>
            </a:endParaRPr>
          </a:p>
        </p:txBody>
      </p:sp>
      <p:sp>
        <p:nvSpPr>
          <p:cNvPr id="40" name="Rectangle 39"/>
          <p:cNvSpPr/>
          <p:nvPr/>
        </p:nvSpPr>
        <p:spPr>
          <a:xfrm>
            <a:off x="9253256" y="5622955"/>
            <a:ext cx="304800" cy="230832"/>
          </a:xfrm>
          <a:prstGeom prst="rect">
            <a:avLst/>
          </a:prstGeom>
        </p:spPr>
        <p:txBody>
          <a:bodyPr wrap="square">
            <a:spAutoFit/>
          </a:bodyPr>
          <a:lstStyle/>
          <a:p>
            <a:pPr lvl="0"/>
            <a:r>
              <a:rPr lang="en-IN" sz="900" dirty="0">
                <a:solidFill>
                  <a:prstClr val="black"/>
                </a:solidFill>
                <a:latin typeface="+mj-lt"/>
                <a:ea typeface="Adobe Kaiti Std R" pitchFamily="18" charset="-128"/>
              </a:rPr>
              <a:t>B</a:t>
            </a:r>
            <a:endParaRPr lang="en-IN" sz="900" dirty="0">
              <a:solidFill>
                <a:srgbClr val="0070C0"/>
              </a:solidFill>
              <a:latin typeface="+mj-lt"/>
              <a:ea typeface="Adobe Kaiti Std R" pitchFamily="18" charset="-128"/>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509" y="304800"/>
            <a:ext cx="9047456" cy="2246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332509" y="2286000"/>
            <a:ext cx="6373091" cy="307777"/>
          </a:xfrm>
          <a:prstGeom prst="rect">
            <a:avLst/>
          </a:prstGeom>
        </p:spPr>
        <p:txBody>
          <a:bodyPr wrap="square">
            <a:spAutoFit/>
          </a:bodyPr>
          <a:lstStyle/>
          <a:p>
            <a:pPr lvl="0"/>
            <a:r>
              <a:rPr lang="en-IN" sz="1400" dirty="0">
                <a:solidFill>
                  <a:prstClr val="black"/>
                </a:solidFill>
                <a:latin typeface="Bahnschrift" panose="020B0502040204020203" pitchFamily="34" charset="0"/>
                <a:ea typeface="Adobe Kaiti Std R" pitchFamily="18" charset="-128"/>
              </a:rPr>
              <a:t>Section A-A</a:t>
            </a:r>
            <a:r>
              <a:rPr lang="en-IN" sz="1400" dirty="0" smtClean="0">
                <a:solidFill>
                  <a:prstClr val="black"/>
                </a:solidFill>
                <a:latin typeface="Bahnschrift" panose="020B0502040204020203" pitchFamily="34" charset="0"/>
                <a:ea typeface="Adobe Kaiti Std R" pitchFamily="18" charset="-128"/>
              </a:rPr>
              <a:t>’ </a:t>
            </a:r>
            <a:r>
              <a:rPr lang="en-IN" sz="1400" i="1" dirty="0" smtClean="0">
                <a:solidFill>
                  <a:prstClr val="black"/>
                </a:solidFill>
                <a:latin typeface="+mj-lt"/>
                <a:ea typeface="Adobe Kaiti Std R" pitchFamily="18" charset="-128"/>
              </a:rPr>
              <a:t>Through Living area, The scoop, Master bedroom</a:t>
            </a:r>
            <a:endParaRPr lang="en-IN" sz="1400" i="1" dirty="0">
              <a:solidFill>
                <a:srgbClr val="0070C0"/>
              </a:solidFill>
              <a:latin typeface="+mj-lt"/>
              <a:ea typeface="Adobe Kaiti Std R" pitchFamily="18" charset="-128"/>
            </a:endParaRPr>
          </a:p>
        </p:txBody>
      </p:sp>
    </p:spTree>
    <p:extLst>
      <p:ext uri="{BB962C8B-B14F-4D97-AF65-F5344CB8AC3E}">
        <p14:creationId xmlns:p14="http://schemas.microsoft.com/office/powerpoint/2010/main" val="4216099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t="8696"/>
          <a:stretch/>
        </p:blipFill>
        <p:spPr bwMode="auto">
          <a:xfrm>
            <a:off x="381000" y="300016"/>
            <a:ext cx="8534400" cy="260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4" descr="C:\Users\pratha\Desktop\DIG\FINAL\3D\PLAI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00205" y="4868653"/>
            <a:ext cx="1853395" cy="1836948"/>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a:xfrm>
            <a:off x="9459290" y="5892467"/>
            <a:ext cx="304800" cy="230832"/>
          </a:xfrm>
          <a:prstGeom prst="rect">
            <a:avLst/>
          </a:prstGeom>
        </p:spPr>
        <p:txBody>
          <a:bodyPr wrap="square">
            <a:spAutoFit/>
          </a:bodyPr>
          <a:lstStyle/>
          <a:p>
            <a:pPr lvl="0"/>
            <a:r>
              <a:rPr lang="en-IN" sz="900" dirty="0">
                <a:latin typeface="+mj-lt"/>
                <a:ea typeface="Adobe Kaiti Std R" pitchFamily="18" charset="-128"/>
              </a:rPr>
              <a:t>C’</a:t>
            </a:r>
          </a:p>
        </p:txBody>
      </p:sp>
      <p:pic>
        <p:nvPicPr>
          <p:cNvPr id="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048000"/>
            <a:ext cx="7490880" cy="2969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422564" y="5884071"/>
            <a:ext cx="4987636" cy="307777"/>
          </a:xfrm>
          <a:prstGeom prst="rect">
            <a:avLst/>
          </a:prstGeom>
        </p:spPr>
        <p:txBody>
          <a:bodyPr wrap="square">
            <a:spAutoFit/>
          </a:bodyPr>
          <a:lstStyle/>
          <a:p>
            <a:pPr lvl="0"/>
            <a:r>
              <a:rPr lang="en-IN" sz="1400" dirty="0">
                <a:solidFill>
                  <a:prstClr val="black"/>
                </a:solidFill>
                <a:latin typeface="Bahnschrift" panose="020B0502040204020203" pitchFamily="34" charset="0"/>
                <a:ea typeface="Adobe Kaiti Std R" pitchFamily="18" charset="-128"/>
              </a:rPr>
              <a:t>Section C-C</a:t>
            </a:r>
            <a:r>
              <a:rPr lang="en-IN" sz="1400" dirty="0" smtClean="0">
                <a:solidFill>
                  <a:prstClr val="black"/>
                </a:solidFill>
                <a:latin typeface="Bahnschrift" panose="020B0502040204020203" pitchFamily="34" charset="0"/>
                <a:ea typeface="Adobe Kaiti Std R" pitchFamily="18" charset="-128"/>
              </a:rPr>
              <a:t>’ </a:t>
            </a:r>
            <a:r>
              <a:rPr lang="en-IN" sz="1400" i="1" dirty="0" smtClean="0">
                <a:solidFill>
                  <a:prstClr val="black"/>
                </a:solidFill>
                <a:ea typeface="Adobe Kaiti Std R" pitchFamily="18" charset="-128"/>
              </a:rPr>
              <a:t>Through Master bedroom and Daughters bedroom </a:t>
            </a:r>
            <a:endParaRPr lang="en-IN" sz="1400" dirty="0">
              <a:solidFill>
                <a:srgbClr val="0070C0"/>
              </a:solidFill>
              <a:latin typeface="Bahnschrift" panose="020B0502040204020203" pitchFamily="34" charset="0"/>
              <a:ea typeface="Adobe Kaiti Std R" pitchFamily="18" charset="-128"/>
            </a:endParaRPr>
          </a:p>
        </p:txBody>
      </p:sp>
      <p:sp>
        <p:nvSpPr>
          <p:cNvPr id="19" name="Rectangle 18"/>
          <p:cNvSpPr/>
          <p:nvPr/>
        </p:nvSpPr>
        <p:spPr>
          <a:xfrm>
            <a:off x="8821476" y="4739595"/>
            <a:ext cx="228600" cy="230832"/>
          </a:xfrm>
          <a:prstGeom prst="rect">
            <a:avLst/>
          </a:prstGeom>
        </p:spPr>
        <p:txBody>
          <a:bodyPr wrap="square">
            <a:spAutoFit/>
          </a:bodyPr>
          <a:lstStyle/>
          <a:p>
            <a:pPr lvl="0"/>
            <a:r>
              <a:rPr lang="en-IN" sz="900" dirty="0">
                <a:solidFill>
                  <a:prstClr val="black"/>
                </a:solidFill>
                <a:latin typeface="+mj-lt"/>
                <a:ea typeface="Adobe Kaiti Std R" pitchFamily="18" charset="-128"/>
              </a:rPr>
              <a:t>C</a:t>
            </a:r>
            <a:endParaRPr lang="en-IN" sz="900" dirty="0">
              <a:solidFill>
                <a:srgbClr val="0070C0"/>
              </a:solidFill>
              <a:latin typeface="+mj-lt"/>
              <a:ea typeface="Adobe Kaiti Std R" pitchFamily="18" charset="-128"/>
            </a:endParaRPr>
          </a:p>
        </p:txBody>
      </p:sp>
      <p:grpSp>
        <p:nvGrpSpPr>
          <p:cNvPr id="20" name="Group 19"/>
          <p:cNvGrpSpPr/>
          <p:nvPr/>
        </p:nvGrpSpPr>
        <p:grpSpPr>
          <a:xfrm rot="5400000">
            <a:off x="8105180" y="5650321"/>
            <a:ext cx="964265" cy="808575"/>
            <a:chOff x="7848600" y="4968857"/>
            <a:chExt cx="1700995" cy="1355743"/>
          </a:xfrm>
        </p:grpSpPr>
        <p:cxnSp>
          <p:nvCxnSpPr>
            <p:cNvPr id="21" name="Straight Connector 20"/>
            <p:cNvCxnSpPr/>
            <p:nvPr/>
          </p:nvCxnSpPr>
          <p:spPr>
            <a:xfrm flipV="1">
              <a:off x="7924800" y="5062456"/>
              <a:ext cx="1624795" cy="1262144"/>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848600" y="6248400"/>
              <a:ext cx="76200" cy="7620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9473395" y="4968857"/>
              <a:ext cx="76200" cy="9359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p:nvGrpSpPr>
        <p:grpSpPr>
          <a:xfrm rot="5400000">
            <a:off x="8753182" y="5006047"/>
            <a:ext cx="964265" cy="808575"/>
            <a:chOff x="7848600" y="4968857"/>
            <a:chExt cx="1700995" cy="1355743"/>
          </a:xfrm>
        </p:grpSpPr>
        <p:cxnSp>
          <p:nvCxnSpPr>
            <p:cNvPr id="28" name="Straight Connector 27"/>
            <p:cNvCxnSpPr/>
            <p:nvPr/>
          </p:nvCxnSpPr>
          <p:spPr>
            <a:xfrm flipV="1">
              <a:off x="7924800" y="5062456"/>
              <a:ext cx="1624795" cy="1262144"/>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7848600" y="6248400"/>
              <a:ext cx="76200" cy="7620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9473395" y="4968857"/>
              <a:ext cx="76200" cy="9359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31" name="Rectangle 30"/>
          <p:cNvSpPr/>
          <p:nvPr/>
        </p:nvSpPr>
        <p:spPr>
          <a:xfrm>
            <a:off x="8114172" y="5198725"/>
            <a:ext cx="228600" cy="230832"/>
          </a:xfrm>
          <a:prstGeom prst="rect">
            <a:avLst/>
          </a:prstGeom>
        </p:spPr>
        <p:txBody>
          <a:bodyPr wrap="square">
            <a:spAutoFit/>
          </a:bodyPr>
          <a:lstStyle/>
          <a:p>
            <a:pPr lvl="0"/>
            <a:r>
              <a:rPr lang="en-IN" sz="900" dirty="0">
                <a:solidFill>
                  <a:prstClr val="black"/>
                </a:solidFill>
                <a:latin typeface="+mj-lt"/>
                <a:ea typeface="Adobe Kaiti Std R" pitchFamily="18" charset="-128"/>
              </a:rPr>
              <a:t>D</a:t>
            </a:r>
            <a:endParaRPr lang="en-IN" sz="900" dirty="0">
              <a:solidFill>
                <a:srgbClr val="0070C0"/>
              </a:solidFill>
              <a:latin typeface="+mj-lt"/>
              <a:ea typeface="Adobe Kaiti Std R" pitchFamily="18" charset="-128"/>
            </a:endParaRPr>
          </a:p>
        </p:txBody>
      </p:sp>
      <p:sp>
        <p:nvSpPr>
          <p:cNvPr id="34" name="Rectangle 33"/>
          <p:cNvSpPr/>
          <p:nvPr/>
        </p:nvSpPr>
        <p:spPr>
          <a:xfrm>
            <a:off x="9050076" y="6429020"/>
            <a:ext cx="322524" cy="230832"/>
          </a:xfrm>
          <a:prstGeom prst="rect">
            <a:avLst/>
          </a:prstGeom>
        </p:spPr>
        <p:txBody>
          <a:bodyPr wrap="square">
            <a:spAutoFit/>
          </a:bodyPr>
          <a:lstStyle/>
          <a:p>
            <a:pPr lvl="0"/>
            <a:r>
              <a:rPr lang="en-IN" sz="900" dirty="0">
                <a:solidFill>
                  <a:prstClr val="black"/>
                </a:solidFill>
                <a:latin typeface="+mj-lt"/>
                <a:ea typeface="Adobe Kaiti Std R" pitchFamily="18" charset="-128"/>
              </a:rPr>
              <a:t>D’</a:t>
            </a:r>
            <a:endParaRPr lang="en-IN" sz="900" dirty="0">
              <a:solidFill>
                <a:srgbClr val="0070C0"/>
              </a:solidFill>
              <a:latin typeface="+mj-lt"/>
              <a:ea typeface="Adobe Kaiti Std R" pitchFamily="18" charset="-128"/>
            </a:endParaRPr>
          </a:p>
        </p:txBody>
      </p:sp>
      <p:sp>
        <p:nvSpPr>
          <p:cNvPr id="14" name="Rectangle 13"/>
          <p:cNvSpPr/>
          <p:nvPr/>
        </p:nvSpPr>
        <p:spPr>
          <a:xfrm>
            <a:off x="422564" y="2907941"/>
            <a:ext cx="4911436" cy="307777"/>
          </a:xfrm>
          <a:prstGeom prst="rect">
            <a:avLst/>
          </a:prstGeom>
        </p:spPr>
        <p:txBody>
          <a:bodyPr wrap="square">
            <a:spAutoFit/>
          </a:bodyPr>
          <a:lstStyle/>
          <a:p>
            <a:pPr lvl="0"/>
            <a:r>
              <a:rPr lang="en-IN" sz="1400" dirty="0">
                <a:latin typeface="Bahnschrift" panose="020B0502040204020203" pitchFamily="34" charset="0"/>
                <a:ea typeface="Adobe Kaiti Std R" pitchFamily="18" charset="-128"/>
              </a:rPr>
              <a:t>Section D-D</a:t>
            </a:r>
            <a:r>
              <a:rPr lang="en-IN" sz="1400" dirty="0" smtClean="0">
                <a:latin typeface="Bahnschrift" panose="020B0502040204020203" pitchFamily="34" charset="0"/>
                <a:ea typeface="Adobe Kaiti Std R" pitchFamily="18" charset="-128"/>
              </a:rPr>
              <a:t>’ </a:t>
            </a:r>
            <a:r>
              <a:rPr lang="en-IN" sz="1400" i="1" dirty="0" smtClean="0">
                <a:solidFill>
                  <a:prstClr val="black"/>
                </a:solidFill>
                <a:ea typeface="Adobe Kaiti Std R" pitchFamily="18" charset="-128"/>
              </a:rPr>
              <a:t>Through Entrance and foyer, Dining area, Balcony</a:t>
            </a:r>
            <a:endParaRPr lang="en-IN" sz="1400" dirty="0">
              <a:latin typeface="Bahnschrift" panose="020B0502040204020203" pitchFamily="34" charset="0"/>
              <a:ea typeface="Adobe Kaiti Std R" pitchFamily="18" charset="-128"/>
            </a:endParaRPr>
          </a:p>
        </p:txBody>
      </p:sp>
    </p:spTree>
    <p:extLst>
      <p:ext uri="{BB962C8B-B14F-4D97-AF65-F5344CB8AC3E}">
        <p14:creationId xmlns:p14="http://schemas.microsoft.com/office/powerpoint/2010/main" val="32090944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380572"/>
            <a:ext cx="1120321" cy="284528"/>
          </a:xfrm>
          <a:prstGeom prst="rect">
            <a:avLst/>
          </a:prstGeom>
        </p:spPr>
        <p:txBody>
          <a:bodyPr wrap="square" lIns="68415" tIns="34208" rIns="68415" bIns="34208">
            <a:spAutoFit/>
          </a:bodyPr>
          <a:lstStyle/>
          <a:p>
            <a:pPr lvl="0"/>
            <a:r>
              <a:rPr lang="en-IN" sz="1400" b="1" dirty="0">
                <a:solidFill>
                  <a:prstClr val="black"/>
                </a:solidFill>
                <a:latin typeface="Bahnschrift" panose="020B0502040204020203" pitchFamily="34" charset="0"/>
                <a:ea typeface="Adobe Kaiti Std R" pitchFamily="18" charset="-128"/>
              </a:rPr>
              <a:t>ENTRANCE</a:t>
            </a:r>
            <a:endParaRPr lang="en-IN" sz="1400" b="1" dirty="0">
              <a:solidFill>
                <a:srgbClr val="0070C0"/>
              </a:solidFill>
              <a:latin typeface="Bahnschrift" panose="020B0502040204020203" pitchFamily="34" charset="0"/>
              <a:ea typeface="Adobe Kaiti Std R" pitchFamily="18" charset="-128"/>
            </a:endParaRPr>
          </a:p>
        </p:txBody>
      </p:sp>
      <p:pic>
        <p:nvPicPr>
          <p:cNvPr id="2" name="Picture 1"/>
          <p:cNvPicPr>
            <a:picLocks noChangeAspect="1"/>
          </p:cNvPicPr>
          <p:nvPr/>
        </p:nvPicPr>
        <p:blipFill>
          <a:blip r:embed="rId2"/>
          <a:stretch>
            <a:fillRect/>
          </a:stretch>
        </p:blipFill>
        <p:spPr>
          <a:xfrm>
            <a:off x="5715000" y="2809173"/>
            <a:ext cx="3755397" cy="3561153"/>
          </a:xfrm>
          <a:prstGeom prst="rect">
            <a:avLst/>
          </a:prstGeom>
        </p:spPr>
      </p:pic>
    </p:spTree>
    <p:extLst>
      <p:ext uri="{BB962C8B-B14F-4D97-AF65-F5344CB8AC3E}">
        <p14:creationId xmlns:p14="http://schemas.microsoft.com/office/powerpoint/2010/main" val="36657864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AE53E054D167B4990988F7D8754126F" ma:contentTypeVersion="10" ma:contentTypeDescription="Create a new document." ma:contentTypeScope="" ma:versionID="824b79ba923034b57a3bc126a4bcf65d">
  <xsd:schema xmlns:xsd="http://www.w3.org/2001/XMLSchema" xmlns:xs="http://www.w3.org/2001/XMLSchema" xmlns:p="http://schemas.microsoft.com/office/2006/metadata/properties" xmlns:ns2="b6e6a7fc-442d-4485-bfb7-e4639ade51a8" targetNamespace="http://schemas.microsoft.com/office/2006/metadata/properties" ma:root="true" ma:fieldsID="198f2698d1d2801e03cf87c1444d942f" ns2:_="">
    <xsd:import namespace="b6e6a7fc-442d-4485-bfb7-e4639ade51a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6e6a7fc-442d-4485-bfb7-e4639ade51a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8309D68-A110-4AE3-B758-86AF3CBDCB27}">
  <ds:schemaRefs>
    <ds:schemaRef ds:uri="http://schemas.openxmlformats.org/package/2006/metadata/core-properties"/>
    <ds:schemaRef ds:uri="http://purl.org/dc/elements/1.1/"/>
    <ds:schemaRef ds:uri="http://schemas.microsoft.com/office/infopath/2007/PartnerControls"/>
    <ds:schemaRef ds:uri="http://purl.org/dc/terms/"/>
    <ds:schemaRef ds:uri="http://schemas.microsoft.com/office/2006/documentManagement/types"/>
    <ds:schemaRef ds:uri="b6e6a7fc-442d-4485-bfb7-e4639ade51a8"/>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005F1CDB-AA17-4E36-BAAB-33EF6EB3632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6e6a7fc-442d-4485-bfb7-e4639ade51a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EC49F2A-0270-4066-AC9D-FB7E4411AE0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6029</TotalTime>
  <Words>1683</Words>
  <Application>Microsoft Office PowerPoint</Application>
  <PresentationFormat>A4 Paper (210x297 mm)</PresentationFormat>
  <Paragraphs>221</Paragraphs>
  <Slides>35</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Adobe Kaiti Std R</vt:lpstr>
      <vt:lpstr>Arial</vt:lpstr>
      <vt:lpstr>Bahnschrift</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Pratha Bhagat</dc:creator>
  <cp:lastModifiedBy>Rahul Joshi</cp:lastModifiedBy>
  <cp:revision>214</cp:revision>
  <dcterms:created xsi:type="dcterms:W3CDTF">2006-08-16T00:00:00Z</dcterms:created>
  <dcterms:modified xsi:type="dcterms:W3CDTF">2020-06-29T12:35:40Z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0x010100EAE53E054D167B4990988F7D8754126F</vt:lpwstr>
  </property>
</Properties>
</file>