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 saveSubsetFonts="1">
  <p:sldMasterIdLst>
    <p:sldMasterId id="2147483648" r:id="rId1"/>
  </p:sldMasterIdLst>
  <p:sldIdLst>
    <p:sldId id="382" r:id="rId2"/>
    <p:sldId id="384" r:id="rId3"/>
    <p:sldId id="385" r:id="rId4"/>
    <p:sldId id="386" r:id="rId5"/>
    <p:sldId id="406" r:id="rId6"/>
    <p:sldId id="358" r:id="rId7"/>
    <p:sldId id="407" r:id="rId8"/>
    <p:sldId id="408" r:id="rId9"/>
    <p:sldId id="409" r:id="rId10"/>
    <p:sldId id="398" r:id="rId11"/>
    <p:sldId id="395" r:id="rId12"/>
    <p:sldId id="396" r:id="rId13"/>
    <p:sldId id="390" r:id="rId14"/>
    <p:sldId id="397" r:id="rId15"/>
    <p:sldId id="389" r:id="rId16"/>
    <p:sldId id="388" r:id="rId17"/>
    <p:sldId id="392" r:id="rId18"/>
    <p:sldId id="393" r:id="rId19"/>
    <p:sldId id="405" r:id="rId20"/>
    <p:sldId id="404" r:id="rId21"/>
    <p:sldId id="399" r:id="rId22"/>
    <p:sldId id="401" r:id="rId23"/>
    <p:sldId id="402" r:id="rId24"/>
  </p:sldIdLst>
  <p:sldSz cx="12192000" cy="6858000"/>
  <p:notesSz cx="6858000" cy="9144000"/>
  <p:embeddedFontLst>
    <p:embeddedFont>
      <p:font typeface="Fb ReformaNarrow Light" panose="020B0604020202020204" charset="-79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Tahoma" panose="020B0604030504040204" pitchFamily="34" charset="0"/>
      <p:regular r:id="rId32"/>
      <p:bold r:id="rId33"/>
    </p:embeddedFont>
  </p:embeddedFontLst>
  <p:custDataLst>
    <p:tags r:id="rId34"/>
  </p:custDataLst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C856E"/>
    <a:srgbClr val="988972"/>
    <a:srgbClr val="908B79"/>
    <a:srgbClr val="6A8754"/>
    <a:srgbClr val="AFA58E"/>
    <a:srgbClr val="928C80"/>
    <a:srgbClr val="C8C2AA"/>
    <a:srgbClr val="CABAA4"/>
    <a:srgbClr val="748774"/>
    <a:srgbClr val="DCED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4013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37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8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D2A7A-C492-4622-845C-4D8942B6A0B5}" type="datetimeFigureOut">
              <a:rPr lang="he-IL" smtClean="0"/>
              <a:t>ז'/תמוז/תשע"ט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DD06C-F81B-45B3-A9CB-6E64C7686CCB}" type="slidenum">
              <a:rPr lang="he-IL" smtClean="0"/>
              <a:t>‹#›</a:t>
            </a:fld>
            <a:endParaRPr lang="he-IL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969" y="5315402"/>
            <a:ext cx="753249" cy="118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1976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D2A7A-C492-4622-845C-4D8942B6A0B5}" type="datetimeFigureOut">
              <a:rPr lang="he-IL" smtClean="0"/>
              <a:t>ז'/תמוז/תשע"ט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DD06C-F81B-45B3-A9CB-6E64C7686CC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2261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D2A7A-C492-4622-845C-4D8942B6A0B5}" type="datetimeFigureOut">
              <a:rPr lang="he-IL" smtClean="0"/>
              <a:t>ז'/תמוז/תשע"ט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DD06C-F81B-45B3-A9CB-6E64C7686CC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58774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D2A7A-C492-4622-845C-4D8942B6A0B5}" type="datetimeFigureOut">
              <a:rPr lang="he-IL" smtClean="0"/>
              <a:t>ז'/תמוז/תשע"ט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DD06C-F81B-45B3-A9CB-6E64C7686CC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01120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D2A7A-C492-4622-845C-4D8942B6A0B5}" type="datetimeFigureOut">
              <a:rPr lang="he-IL" smtClean="0"/>
              <a:t>ז'/תמוז/תשע"ט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DD06C-F81B-45B3-A9CB-6E64C7686CC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62321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D2A7A-C492-4622-845C-4D8942B6A0B5}" type="datetimeFigureOut">
              <a:rPr lang="he-IL" smtClean="0"/>
              <a:t>ז'/תמוז/תשע"ט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DD06C-F81B-45B3-A9CB-6E64C7686CC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122618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D2A7A-C492-4622-845C-4D8942B6A0B5}" type="datetimeFigureOut">
              <a:rPr lang="he-IL" smtClean="0"/>
              <a:t>ז'/תמוז/תשע"ט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DD06C-F81B-45B3-A9CB-6E64C7686CC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9391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D2A7A-C492-4622-845C-4D8942B6A0B5}" type="datetimeFigureOut">
              <a:rPr lang="he-IL" smtClean="0"/>
              <a:t>ז'/תמוז/תשע"ט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DD06C-F81B-45B3-A9CB-6E64C7686CC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88736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D2A7A-C492-4622-845C-4D8942B6A0B5}" type="datetimeFigureOut">
              <a:rPr lang="he-IL" smtClean="0"/>
              <a:t>ז'/תמוז/תשע"ט</a:t>
            </a:fld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DD06C-F81B-45B3-A9CB-6E64C7686CCB}" type="slidenum">
              <a:rPr lang="he-IL" smtClean="0"/>
              <a:t>‹#›</a:t>
            </a:fld>
            <a:endParaRPr lang="he-IL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969" y="5220070"/>
            <a:ext cx="813609" cy="1285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261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D2A7A-C492-4622-845C-4D8942B6A0B5}" type="datetimeFigureOut">
              <a:rPr lang="he-IL" smtClean="0"/>
              <a:t>ז'/תמוז/תשע"ט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DD06C-F81B-45B3-A9CB-6E64C7686CC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67888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D2A7A-C492-4622-845C-4D8942B6A0B5}" type="datetimeFigureOut">
              <a:rPr lang="he-IL" smtClean="0"/>
              <a:t>ז'/תמוז/תשע"ט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DD06C-F81B-45B3-A9CB-6E64C7686CC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90706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DD2A7A-C492-4622-845C-4D8942B6A0B5}" type="datetimeFigureOut">
              <a:rPr lang="he-IL" smtClean="0"/>
              <a:t>ז'/תמוז/תשע"ט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8DD06C-F81B-45B3-A9CB-6E64C7686CC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68134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jpeg"/><Relationship Id="rId7" Type="http://schemas.openxmlformats.org/officeDocument/2006/relationships/image" Target="../media/image33.jpg"/><Relationship Id="rId12" Type="http://schemas.openxmlformats.org/officeDocument/2006/relationships/image" Target="../media/image3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g"/><Relationship Id="rId11" Type="http://schemas.openxmlformats.org/officeDocument/2006/relationships/image" Target="../media/image37.png"/><Relationship Id="rId5" Type="http://schemas.openxmlformats.org/officeDocument/2006/relationships/image" Target="../media/image31.jpeg"/><Relationship Id="rId10" Type="http://schemas.openxmlformats.org/officeDocument/2006/relationships/image" Target="../media/image36.png"/><Relationship Id="rId4" Type="http://schemas.openxmlformats.org/officeDocument/2006/relationships/image" Target="../media/image30.jpg"/><Relationship Id="rId9" Type="http://schemas.openxmlformats.org/officeDocument/2006/relationships/image" Target="../media/image35.png"/><Relationship Id="rId1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7" Type="http://schemas.openxmlformats.org/officeDocument/2006/relationships/image" Target="../media/image46.jp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jp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1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microsoft.com/office/2007/relationships/hdphoto" Target="../media/hdphoto1.wdp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g"/><Relationship Id="rId4" Type="http://schemas.openxmlformats.org/officeDocument/2006/relationships/image" Target="../media/image54.jpeg"/><Relationship Id="rId9" Type="http://schemas.openxmlformats.org/officeDocument/2006/relationships/image" Target="../media/image5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74.png"/><Relationship Id="rId3" Type="http://schemas.openxmlformats.org/officeDocument/2006/relationships/image" Target="../media/image21.jpeg"/><Relationship Id="rId7" Type="http://schemas.openxmlformats.org/officeDocument/2006/relationships/image" Target="../media/image49.png"/><Relationship Id="rId12" Type="http://schemas.openxmlformats.org/officeDocument/2006/relationships/image" Target="../media/image3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11" Type="http://schemas.openxmlformats.org/officeDocument/2006/relationships/image" Target="../media/image73.jpeg"/><Relationship Id="rId5" Type="http://schemas.openxmlformats.org/officeDocument/2006/relationships/image" Target="../media/image68.png"/><Relationship Id="rId10" Type="http://schemas.openxmlformats.org/officeDocument/2006/relationships/image" Target="../media/image25.jpg"/><Relationship Id="rId4" Type="http://schemas.openxmlformats.org/officeDocument/2006/relationships/image" Target="../media/image70.jpeg"/><Relationship Id="rId9" Type="http://schemas.openxmlformats.org/officeDocument/2006/relationships/image" Target="../media/image72.jpeg"/><Relationship Id="rId1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431711"/>
            <a:ext cx="5619750" cy="92361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1612" y="2318037"/>
            <a:ext cx="3298635" cy="6454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7900" y="3001625"/>
            <a:ext cx="3190875" cy="29741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76225" y="0"/>
            <a:ext cx="12668250" cy="72771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747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6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3" t="52766" r="316" b="20760"/>
          <a:stretch/>
        </p:blipFill>
        <p:spPr>
          <a:xfrm>
            <a:off x="1424901" y="2461151"/>
            <a:ext cx="9859990" cy="2019859"/>
          </a:xfrm>
          <a:prstGeom prst="rect">
            <a:avLst/>
          </a:prstGeom>
        </p:spPr>
      </p:pic>
      <p:pic>
        <p:nvPicPr>
          <p:cNvPr id="7" name="תמונה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36" t="47891" r="286" b="29367"/>
          <a:stretch/>
        </p:blipFill>
        <p:spPr>
          <a:xfrm>
            <a:off x="1420586" y="500640"/>
            <a:ext cx="9864305" cy="1813282"/>
          </a:xfrm>
          <a:prstGeom prst="rect">
            <a:avLst/>
          </a:prstGeom>
        </p:spPr>
      </p:pic>
      <p:pic>
        <p:nvPicPr>
          <p:cNvPr id="8" name="תמונה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01" b="45094"/>
          <a:stretch/>
        </p:blipFill>
        <p:spPr>
          <a:xfrm>
            <a:off x="1424901" y="4628240"/>
            <a:ext cx="9859990" cy="172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284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2210849" y="1197529"/>
            <a:ext cx="9074042" cy="4462943"/>
            <a:chOff x="1420587" y="1228724"/>
            <a:chExt cx="7859913" cy="3865790"/>
          </a:xfrm>
        </p:grpSpPr>
        <p:pic>
          <p:nvPicPr>
            <p:cNvPr id="23" name="תמונה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0587" y="1228724"/>
              <a:ext cx="2577193" cy="3865790"/>
            </a:xfrm>
            <a:prstGeom prst="rect">
              <a:avLst/>
            </a:prstGeom>
          </p:spPr>
        </p:pic>
        <p:pic>
          <p:nvPicPr>
            <p:cNvPr id="24" name="תמונה 1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23"/>
            <a:stretch/>
          </p:blipFill>
          <p:spPr>
            <a:xfrm>
              <a:off x="6362962" y="1242059"/>
              <a:ext cx="2917538" cy="2090928"/>
            </a:xfrm>
            <a:prstGeom prst="rect">
              <a:avLst/>
            </a:prstGeom>
          </p:spPr>
        </p:pic>
        <p:pic>
          <p:nvPicPr>
            <p:cNvPr id="25" name="תמונה 1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13" t="65238" r="31778"/>
            <a:stretch/>
          </p:blipFill>
          <p:spPr>
            <a:xfrm>
              <a:off x="6342755" y="3396343"/>
              <a:ext cx="2937744" cy="1698169"/>
            </a:xfrm>
            <a:prstGeom prst="rect">
              <a:avLst/>
            </a:prstGeom>
          </p:spPr>
        </p:pic>
        <p:pic>
          <p:nvPicPr>
            <p:cNvPr id="26" name="תמונה 1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11" r="236"/>
            <a:stretch/>
          </p:blipFill>
          <p:spPr>
            <a:xfrm>
              <a:off x="4057181" y="1242059"/>
              <a:ext cx="2226173" cy="3852453"/>
            </a:xfrm>
            <a:prstGeom prst="rect">
              <a:avLst/>
            </a:prstGeom>
          </p:spPr>
        </p:pic>
      </p:grpSp>
      <p:pic>
        <p:nvPicPr>
          <p:cNvPr id="7" name="Picture 2" descr="×ª××× × ×§×©××¨×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37" r="35361"/>
          <a:stretch/>
        </p:blipFill>
        <p:spPr bwMode="auto">
          <a:xfrm flipH="1">
            <a:off x="1426138" y="2089347"/>
            <a:ext cx="1721170" cy="3852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9664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תמונה 9"/>
          <p:cNvPicPr>
            <a:picLocks noChangeAspect="1"/>
          </p:cNvPicPr>
          <p:nvPr/>
        </p:nvPicPr>
        <p:blipFill rotWithShape="1">
          <a:blip r:embed="rId2"/>
          <a:srcRect l="51027" t="11310" r="14754" b="17619"/>
          <a:stretch/>
        </p:blipFill>
        <p:spPr>
          <a:xfrm>
            <a:off x="5289855" y="1197529"/>
            <a:ext cx="3817614" cy="4460111"/>
          </a:xfrm>
          <a:prstGeom prst="rect">
            <a:avLst/>
          </a:prstGeom>
        </p:spPr>
      </p:pic>
      <p:pic>
        <p:nvPicPr>
          <p:cNvPr id="9" name="תמונה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550" y="1205103"/>
            <a:ext cx="2959594" cy="4452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105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406" y="1210900"/>
            <a:ext cx="2476098" cy="3960000"/>
          </a:xfrm>
          <a:prstGeom prst="rect">
            <a:avLst/>
          </a:prstGeom>
        </p:spPr>
      </p:pic>
      <p:pic>
        <p:nvPicPr>
          <p:cNvPr id="6" name="תמונה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71"/>
          <a:stretch/>
        </p:blipFill>
        <p:spPr>
          <a:xfrm>
            <a:off x="5221771" y="1210898"/>
            <a:ext cx="2476098" cy="394833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6200000">
            <a:off x="455130" y="3052399"/>
            <a:ext cx="3960000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1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WallS</a:t>
            </a:r>
            <a:r>
              <a:rPr lang="en-US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&amp; Floor cladding</a:t>
            </a:r>
            <a:endParaRPr lang="en-US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תמונה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007" y="3405726"/>
            <a:ext cx="2869945" cy="1633391"/>
          </a:xfrm>
          <a:prstGeom prst="rect">
            <a:avLst/>
          </a:prstGeom>
        </p:spPr>
      </p:pic>
      <p:pic>
        <p:nvPicPr>
          <p:cNvPr id="1026" name="Picture 2" descr="×ª××¦××ª ×ª××× × ×¢×××¨ âªbrassâ¬â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85"/>
          <a:stretch/>
        </p:blipFill>
        <p:spPr bwMode="auto">
          <a:xfrm rot="5400000">
            <a:off x="8146690" y="1642351"/>
            <a:ext cx="416578" cy="2869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2053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952381" y="1073786"/>
            <a:ext cx="10029000" cy="4340000"/>
            <a:chOff x="1027882" y="811664"/>
            <a:chExt cx="10029000" cy="4340000"/>
          </a:xfrm>
        </p:grpSpPr>
        <p:pic>
          <p:nvPicPr>
            <p:cNvPr id="24" name="תמונה 8"/>
            <p:cNvPicPr>
              <a:picLocks noChangeAspect="1"/>
            </p:cNvPicPr>
            <p:nvPr/>
          </p:nvPicPr>
          <p:blipFill rotWithShape="1">
            <a:blip r:embed="rId2"/>
            <a:srcRect l="41790" t="44524" r="21652" b="38791"/>
            <a:stretch/>
          </p:blipFill>
          <p:spPr>
            <a:xfrm rot="16200000">
              <a:off x="7572170" y="2469488"/>
              <a:ext cx="3930692" cy="1009115"/>
            </a:xfrm>
            <a:prstGeom prst="rect">
              <a:avLst/>
            </a:prstGeom>
          </p:spPr>
        </p:pic>
        <p:pic>
          <p:nvPicPr>
            <p:cNvPr id="25" name="Picture 4" descr="Nero Marquina Black Marble Neolith Ollin Stone Los Angeles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164"/>
            <a:stretch/>
          </p:blipFill>
          <p:spPr bwMode="auto">
            <a:xfrm>
              <a:off x="9103157" y="999443"/>
              <a:ext cx="921376" cy="26254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תמונה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288" y="1015772"/>
              <a:ext cx="5059670" cy="3931785"/>
            </a:xfrm>
            <a:prstGeom prst="rect">
              <a:avLst/>
            </a:prstGeom>
          </p:spPr>
        </p:pic>
        <p:pic>
          <p:nvPicPr>
            <p:cNvPr id="27" name="Picture 2" descr="black and white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453"/>
            <a:stretch/>
          </p:blipFill>
          <p:spPr bwMode="auto">
            <a:xfrm rot="16200000">
              <a:off x="6226774" y="832409"/>
              <a:ext cx="2625574" cy="29758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תמונה 3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199" r="73690" b="54088"/>
            <a:stretch/>
          </p:blipFill>
          <p:spPr>
            <a:xfrm>
              <a:off x="4098474" y="3453493"/>
              <a:ext cx="1534886" cy="1126671"/>
            </a:xfrm>
            <a:prstGeom prst="rect">
              <a:avLst/>
            </a:prstGeom>
          </p:spPr>
        </p:pic>
        <p:pic>
          <p:nvPicPr>
            <p:cNvPr id="29" name="תמונה 5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000" b="73439"/>
            <a:stretch/>
          </p:blipFill>
          <p:spPr>
            <a:xfrm>
              <a:off x="3973288" y="1015771"/>
              <a:ext cx="1080406" cy="1430165"/>
            </a:xfrm>
            <a:prstGeom prst="rect">
              <a:avLst/>
            </a:prstGeom>
          </p:spPr>
        </p:pic>
        <p:pic>
          <p:nvPicPr>
            <p:cNvPr id="30" name="תמונה 6"/>
            <p:cNvPicPr>
              <a:picLocks noChangeAspect="1"/>
            </p:cNvPicPr>
            <p:nvPr/>
          </p:nvPicPr>
          <p:blipFill rotWithShape="1">
            <a:blip r:embed="rId8"/>
            <a:srcRect l="31676" t="35048" r="57659" b="46359"/>
            <a:stretch/>
          </p:blipFill>
          <p:spPr>
            <a:xfrm>
              <a:off x="2689322" y="1015770"/>
              <a:ext cx="1300294" cy="1430166"/>
            </a:xfrm>
            <a:prstGeom prst="rect">
              <a:avLst/>
            </a:prstGeom>
          </p:spPr>
        </p:pic>
        <p:pic>
          <p:nvPicPr>
            <p:cNvPr id="31" name="תמונה 7"/>
            <p:cNvPicPr>
              <a:picLocks noChangeAspect="1"/>
            </p:cNvPicPr>
            <p:nvPr/>
          </p:nvPicPr>
          <p:blipFill rotWithShape="1">
            <a:blip r:embed="rId9"/>
            <a:srcRect l="44464" t="33452" r="44955" b="48453"/>
            <a:stretch/>
          </p:blipFill>
          <p:spPr>
            <a:xfrm>
              <a:off x="2687693" y="2445935"/>
              <a:ext cx="1301924" cy="1252485"/>
            </a:xfrm>
            <a:prstGeom prst="rect">
              <a:avLst/>
            </a:prstGeom>
          </p:spPr>
        </p:pic>
        <p:pic>
          <p:nvPicPr>
            <p:cNvPr id="32" name="תמונה 9"/>
            <p:cNvPicPr>
              <a:picLocks noChangeAspect="1"/>
            </p:cNvPicPr>
            <p:nvPr/>
          </p:nvPicPr>
          <p:blipFill rotWithShape="1">
            <a:blip r:embed="rId10"/>
            <a:srcRect l="18817" t="44048" r="67724" b="32738"/>
            <a:stretch/>
          </p:blipFill>
          <p:spPr>
            <a:xfrm>
              <a:off x="2678424" y="3698420"/>
              <a:ext cx="1294863" cy="1256209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9032957" y="1008699"/>
              <a:ext cx="45719" cy="41429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1">
              <a:spAutoFit/>
            </a:bodyPr>
            <a:lstStyle/>
            <a:p>
              <a:endParaRPr lang="he-IL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002384" y="811664"/>
              <a:ext cx="45719" cy="41429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1">
              <a:spAutoFit/>
            </a:bodyPr>
            <a:lstStyle/>
            <a:p>
              <a:endParaRPr lang="he-IL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982556" y="910181"/>
              <a:ext cx="45719" cy="41429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1">
              <a:spAutoFit/>
            </a:bodyPr>
            <a:lstStyle/>
            <a:p>
              <a:endParaRPr lang="he-IL" dirty="0"/>
            </a:p>
          </p:txBody>
        </p:sp>
        <p:sp>
          <p:nvSpPr>
            <p:cNvPr id="36" name="מלבן 15"/>
            <p:cNvSpPr/>
            <p:nvPr/>
          </p:nvSpPr>
          <p:spPr>
            <a:xfrm>
              <a:off x="1027882" y="2415463"/>
              <a:ext cx="5014500" cy="46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37" name="מלבן 16"/>
            <p:cNvSpPr/>
            <p:nvPr/>
          </p:nvSpPr>
          <p:spPr>
            <a:xfrm>
              <a:off x="6042382" y="3633107"/>
              <a:ext cx="5014500" cy="46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38" name="תמונה 17"/>
            <p:cNvPicPr>
              <a:picLocks noChangeAspect="1"/>
            </p:cNvPicPr>
            <p:nvPr/>
          </p:nvPicPr>
          <p:blipFill rotWithShape="1">
            <a:blip r:embed="rId11"/>
            <a:srcRect l="20022" t="72143" r="69130" b="18095"/>
            <a:stretch/>
          </p:blipFill>
          <p:spPr>
            <a:xfrm>
              <a:off x="2687692" y="999443"/>
              <a:ext cx="1285595" cy="1399693"/>
            </a:xfrm>
            <a:prstGeom prst="rect">
              <a:avLst/>
            </a:prstGeom>
          </p:spPr>
        </p:pic>
        <p:pic>
          <p:nvPicPr>
            <p:cNvPr id="39" name="תמונה 18"/>
            <p:cNvPicPr>
              <a:picLocks noChangeAspect="1"/>
            </p:cNvPicPr>
            <p:nvPr/>
          </p:nvPicPr>
          <p:blipFill rotWithShape="1">
            <a:blip r:embed="rId11"/>
            <a:srcRect l="31409" t="72366" r="57651" b="18215"/>
            <a:stretch/>
          </p:blipFill>
          <p:spPr>
            <a:xfrm>
              <a:off x="4037543" y="999443"/>
              <a:ext cx="1016151" cy="1408948"/>
            </a:xfrm>
            <a:prstGeom prst="rect">
              <a:avLst/>
            </a:prstGeom>
          </p:spPr>
        </p:pic>
        <p:pic>
          <p:nvPicPr>
            <p:cNvPr id="40" name="תמונה 19"/>
            <p:cNvPicPr>
              <a:picLocks noChangeAspect="1"/>
            </p:cNvPicPr>
            <p:nvPr/>
          </p:nvPicPr>
          <p:blipFill rotWithShape="1">
            <a:blip r:embed="rId12"/>
            <a:srcRect l="54442" t="65000" r="34844" b="26071"/>
            <a:stretch/>
          </p:blipFill>
          <p:spPr>
            <a:xfrm>
              <a:off x="2687691" y="3698420"/>
              <a:ext cx="1294863" cy="1240972"/>
            </a:xfrm>
            <a:prstGeom prst="rect">
              <a:avLst/>
            </a:prstGeom>
          </p:spPr>
        </p:pic>
        <p:pic>
          <p:nvPicPr>
            <p:cNvPr id="41" name="תמונה 20"/>
            <p:cNvPicPr>
              <a:picLocks noChangeAspect="1"/>
            </p:cNvPicPr>
            <p:nvPr/>
          </p:nvPicPr>
          <p:blipFill rotWithShape="1">
            <a:blip r:embed="rId13"/>
            <a:srcRect l="44331" t="77619" r="45691" b="11429"/>
            <a:stretch/>
          </p:blipFill>
          <p:spPr>
            <a:xfrm>
              <a:off x="4098474" y="3453493"/>
              <a:ext cx="1534887" cy="1126671"/>
            </a:xfrm>
            <a:prstGeom prst="rect">
              <a:avLst/>
            </a:prstGeom>
          </p:spPr>
        </p:pic>
        <p:pic>
          <p:nvPicPr>
            <p:cNvPr id="42" name="Picture 6" descr="MARMI MAXIMUM / PREMIUM WHITE MAXIMUM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24"/>
            <a:stretch/>
          </p:blipFill>
          <p:spPr bwMode="auto">
            <a:xfrm rot="5400000" flipH="1">
              <a:off x="6906283" y="2833440"/>
              <a:ext cx="1266556" cy="29758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3" name="TextBox 42"/>
          <p:cNvSpPr txBox="1"/>
          <p:nvPr/>
        </p:nvSpPr>
        <p:spPr>
          <a:xfrm rot="16200000">
            <a:off x="455130" y="3052399"/>
            <a:ext cx="3960000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Textile &amp; Finishing materials</a:t>
            </a:r>
            <a:endParaRPr lang="en-US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165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תמונה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947" y="3216729"/>
            <a:ext cx="3246342" cy="2430891"/>
          </a:xfrm>
          <a:prstGeom prst="rect">
            <a:avLst/>
          </a:prstGeom>
        </p:spPr>
      </p:pic>
      <p:pic>
        <p:nvPicPr>
          <p:cNvPr id="2" name="תמונה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17" y="3551729"/>
            <a:ext cx="3070790" cy="2303093"/>
          </a:xfrm>
          <a:prstGeom prst="rect">
            <a:avLst/>
          </a:prstGeom>
        </p:spPr>
      </p:pic>
      <p:pic>
        <p:nvPicPr>
          <p:cNvPr id="9" name="תמונה 8"/>
          <p:cNvPicPr>
            <a:picLocks noChangeAspect="1"/>
          </p:cNvPicPr>
          <p:nvPr/>
        </p:nvPicPr>
        <p:blipFill rotWithShape="1">
          <a:blip r:embed="rId4"/>
          <a:srcRect l="25296" t="21211" r="27181" b="24243"/>
          <a:stretch/>
        </p:blipFill>
        <p:spPr>
          <a:xfrm>
            <a:off x="1676028" y="3378140"/>
            <a:ext cx="3717032" cy="23998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993491" y="5058723"/>
            <a:ext cx="68999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he-IL" sz="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194 9</a:t>
            </a:r>
          </a:p>
          <a:p>
            <a:pPr algn="l"/>
            <a:r>
              <a:rPr lang="en-US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tables</a:t>
            </a:r>
            <a:endParaRPr lang="he-IL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r>
              <a:rPr lang="en-US" sz="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Cassina</a:t>
            </a:r>
            <a:endParaRPr lang="en-US" sz="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32883" y="5058724"/>
            <a:ext cx="122881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colette</a:t>
            </a:r>
            <a:r>
              <a:rPr lang="en-US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r>
              <a:rPr lang="en-US" sz="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Armchairs </a:t>
            </a:r>
            <a:endParaRPr lang="he-IL" sz="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r>
              <a:rPr lang="en-US" sz="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</a:t>
            </a:r>
            <a:r>
              <a:rPr lang="en-US" sz="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inotti</a:t>
            </a:r>
            <a:endParaRPr lang="en-US" sz="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366569" y="4472443"/>
            <a:ext cx="156790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Gallotti&amp;Radice</a:t>
            </a:r>
            <a:endParaRPr lang="en-US" sz="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Armchairs </a:t>
            </a:r>
            <a:endParaRPr lang="en-US" sz="8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AUDREY</a:t>
            </a:r>
            <a:endParaRPr lang="en-US" sz="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097356" y="2665081"/>
            <a:ext cx="1567902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Vizio</a:t>
            </a:r>
            <a:endParaRPr lang="en-US" sz="8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r>
              <a:rPr lang="en-US" sz="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Living </a:t>
            </a:r>
            <a:r>
              <a:rPr lang="en-US" sz="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lang="en-US" sz="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ivani</a:t>
            </a:r>
            <a:endParaRPr lang="en-US" sz="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2" t="41779" r="12715" b="20702"/>
          <a:stretch/>
        </p:blipFill>
        <p:spPr>
          <a:xfrm>
            <a:off x="4581493" y="949054"/>
            <a:ext cx="5258900" cy="2151746"/>
          </a:xfrm>
          <a:prstGeom prst="rect">
            <a:avLst/>
          </a:prstGeom>
        </p:spPr>
      </p:pic>
      <p:pic>
        <p:nvPicPr>
          <p:cNvPr id="12" name="תמונה 11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9250" t="19393" r="25068" b="14667"/>
          <a:stretch/>
        </p:blipFill>
        <p:spPr>
          <a:xfrm>
            <a:off x="9458864" y="1367718"/>
            <a:ext cx="691656" cy="16359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491" y="954791"/>
            <a:ext cx="2146010" cy="214601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93491" y="949054"/>
            <a:ext cx="95209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800" dirty="0"/>
              <a:t>Stainless Steel Free Form Low </a:t>
            </a:r>
            <a:r>
              <a:rPr lang="en-US" sz="800" dirty="0" smtClean="0"/>
              <a:t>Table</a:t>
            </a:r>
            <a:endParaRPr lang="he-IL" sz="800" dirty="0" smtClean="0"/>
          </a:p>
          <a:p>
            <a:pPr algn="l"/>
            <a:r>
              <a:rPr lang="en-US" sz="800" dirty="0" smtClean="0"/>
              <a:t>By Karl Springer</a:t>
            </a:r>
            <a:endParaRPr lang="en-US" sz="800" dirty="0"/>
          </a:p>
        </p:txBody>
      </p:sp>
      <p:sp>
        <p:nvSpPr>
          <p:cNvPr id="16" name="TextBox 15"/>
          <p:cNvSpPr txBox="1"/>
          <p:nvPr/>
        </p:nvSpPr>
        <p:spPr>
          <a:xfrm>
            <a:off x="4396464" y="2762246"/>
            <a:ext cx="1567902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Guscio</a:t>
            </a:r>
            <a:r>
              <a:rPr lang="en-US" sz="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Sofa</a:t>
            </a:r>
          </a:p>
          <a:p>
            <a:pPr algn="l"/>
            <a:r>
              <a:rPr lang="en-US" sz="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By </a:t>
            </a:r>
            <a:r>
              <a:rPr lang="en-US" sz="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Divano</a:t>
            </a:r>
            <a:endParaRPr lang="en-US" sz="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881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3" t="18843" r="2357" b="7036"/>
          <a:stretch/>
        </p:blipFill>
        <p:spPr>
          <a:xfrm>
            <a:off x="4573533" y="3249713"/>
            <a:ext cx="2282537" cy="1917333"/>
          </a:xfrm>
          <a:prstGeom prst="rect">
            <a:avLst/>
          </a:prstGeom>
        </p:spPr>
      </p:pic>
      <p:pic>
        <p:nvPicPr>
          <p:cNvPr id="11" name="תמונה 10"/>
          <p:cNvPicPr>
            <a:picLocks noChangeAspect="1"/>
          </p:cNvPicPr>
          <p:nvPr/>
        </p:nvPicPr>
        <p:blipFill rotWithShape="1">
          <a:blip r:embed="rId3"/>
          <a:srcRect l="30614" t="29454" r="32159" b="28606"/>
          <a:stretch/>
        </p:blipFill>
        <p:spPr>
          <a:xfrm>
            <a:off x="1966211" y="987958"/>
            <a:ext cx="2674461" cy="1694804"/>
          </a:xfrm>
          <a:prstGeom prst="rect">
            <a:avLst/>
          </a:prstGeom>
        </p:spPr>
      </p:pic>
      <p:pic>
        <p:nvPicPr>
          <p:cNvPr id="14" name="תמונה 1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59" t="41958" r="9322" b="23396"/>
          <a:stretch/>
        </p:blipFill>
        <p:spPr>
          <a:xfrm>
            <a:off x="5621073" y="1136342"/>
            <a:ext cx="5350960" cy="1530409"/>
          </a:xfrm>
          <a:prstGeom prst="rect">
            <a:avLst/>
          </a:prstGeom>
        </p:spPr>
      </p:pic>
      <p:pic>
        <p:nvPicPr>
          <p:cNvPr id="15" name="תמונה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58"/>
          <a:stretch/>
        </p:blipFill>
        <p:spPr>
          <a:xfrm>
            <a:off x="7422644" y="3439276"/>
            <a:ext cx="3549389" cy="1931102"/>
          </a:xfrm>
          <a:prstGeom prst="rect">
            <a:avLst/>
          </a:prstGeom>
        </p:spPr>
      </p:pic>
      <p:pic>
        <p:nvPicPr>
          <p:cNvPr id="16" name="תמונה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211" y="2834407"/>
            <a:ext cx="2607322" cy="261663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424095" y="2326702"/>
            <a:ext cx="1706777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Islands</a:t>
            </a:r>
            <a:endParaRPr lang="en-US" sz="8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Livingdivani</a:t>
            </a:r>
            <a:endParaRPr lang="en-US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023291" y="1298086"/>
            <a:ext cx="170677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Leon</a:t>
            </a:r>
          </a:p>
          <a:p>
            <a:r>
              <a:rPr lang="en-US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Sofa</a:t>
            </a:r>
            <a:endParaRPr lang="he-IL" sz="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Baxter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715141" y="5004082"/>
            <a:ext cx="170677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800" cap="all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HUG</a:t>
            </a:r>
            <a:endParaRPr lang="en-US" sz="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r>
              <a:rPr lang="en-US" sz="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Armchair</a:t>
            </a:r>
            <a:endParaRPr lang="he-IL" sz="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r>
              <a:rPr lang="en-US" sz="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GIORGETTI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422644" y="5127193"/>
            <a:ext cx="2234599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fr-FR" sz="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BLEND Round-coffee tables</a:t>
            </a:r>
          </a:p>
          <a:p>
            <a:pPr algn="l"/>
            <a:r>
              <a:rPr lang="fr-FR" sz="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GIORGETTI</a:t>
            </a:r>
            <a:endParaRPr lang="en-US" sz="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9570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תמונה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2" t="10476" r="29514" b="8929"/>
          <a:stretch/>
        </p:blipFill>
        <p:spPr>
          <a:xfrm flipH="1">
            <a:off x="10220985" y="4572000"/>
            <a:ext cx="1696094" cy="192016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373481" y="6030495"/>
            <a:ext cx="117897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Leslie "Dining"</a:t>
            </a:r>
          </a:p>
          <a:p>
            <a:r>
              <a:rPr lang="en-US" sz="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CHAIRS</a:t>
            </a:r>
          </a:p>
          <a:p>
            <a:r>
              <a:rPr lang="en-US" sz="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minotti</a:t>
            </a:r>
            <a:endParaRPr lang="he-IL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074" name="Picture 2" descr="×ª××¦××ª ×ª××× × ×¢×××¨ âªtable marble topâ¬â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3016" y="4809888"/>
            <a:ext cx="1379065" cy="1808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097" y="883637"/>
            <a:ext cx="2626919" cy="19733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0" r="17404"/>
          <a:stretch/>
        </p:blipFill>
        <p:spPr>
          <a:xfrm>
            <a:off x="4028482" y="481263"/>
            <a:ext cx="2083698" cy="23756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3" r="17462"/>
          <a:stretch/>
        </p:blipFill>
        <p:spPr>
          <a:xfrm>
            <a:off x="1296614" y="768456"/>
            <a:ext cx="1829987" cy="2094395"/>
          </a:xfrm>
          <a:prstGeom prst="rect">
            <a:avLst/>
          </a:prstGeom>
        </p:spPr>
      </p:pic>
      <p:pic>
        <p:nvPicPr>
          <p:cNvPr id="9" name="תמונה 8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30" r="30652" b="6551"/>
          <a:stretch/>
        </p:blipFill>
        <p:spPr>
          <a:xfrm>
            <a:off x="7554750" y="4243062"/>
            <a:ext cx="1429362" cy="224909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564915" y="3357381"/>
            <a:ext cx="1666308" cy="1799242"/>
            <a:chOff x="5690837" y="3357381"/>
            <a:chExt cx="1666308" cy="179924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3514"/>
            <a:stretch/>
          </p:blipFill>
          <p:spPr>
            <a:xfrm>
              <a:off x="5690837" y="3357381"/>
              <a:ext cx="1515305" cy="1799242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7046752" y="4073719"/>
              <a:ext cx="310393" cy="8757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תמונה 26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40" b="15290"/>
          <a:stretch/>
        </p:blipFill>
        <p:spPr>
          <a:xfrm>
            <a:off x="1147149" y="3208907"/>
            <a:ext cx="4632483" cy="194771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291082" y="5070415"/>
            <a:ext cx="146718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TAIK</a:t>
            </a:r>
            <a:r>
              <a:rPr lang="en-US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Sofa</a:t>
            </a:r>
          </a:p>
          <a:p>
            <a:pPr algn="l"/>
            <a:r>
              <a:rPr lang="en-US" sz="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Lema</a:t>
            </a:r>
            <a:endParaRPr lang="en-US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endParaRPr lang="he-IL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49508" y="2518399"/>
            <a:ext cx="1178974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LEDA Armchair</a:t>
            </a:r>
            <a:endParaRPr lang="en-US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FLEXRORM</a:t>
            </a:r>
            <a:endParaRPr lang="he-IL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34042" y="2391042"/>
            <a:ext cx="117897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SUNRISE SUNSET coffee tables </a:t>
            </a:r>
          </a:p>
          <a:p>
            <a:r>
              <a:rPr lang="en-US" sz="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by DE-CASTELLI</a:t>
            </a:r>
            <a:endParaRPr lang="he-IL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373481" y="4738113"/>
            <a:ext cx="1178974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Side tables </a:t>
            </a:r>
          </a:p>
          <a:p>
            <a:pPr algn="l"/>
            <a:r>
              <a:rPr lang="en-US" sz="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by CASSINA</a:t>
            </a:r>
            <a:endParaRPr lang="he-IL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4186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תמונה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7983" y="605518"/>
            <a:ext cx="1783687" cy="2381314"/>
          </a:xfrm>
          <a:prstGeom prst="rect">
            <a:avLst/>
          </a:prstGeom>
        </p:spPr>
      </p:pic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3"/>
          <a:srcRect l="26368" t="20000" r="59723" b="14740"/>
          <a:stretch/>
        </p:blipFill>
        <p:spPr>
          <a:xfrm>
            <a:off x="4182401" y="3828219"/>
            <a:ext cx="1036865" cy="2736534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 rotWithShape="1">
          <a:blip r:embed="rId4"/>
          <a:srcRect l="19084" t="24047" r="66839" b="17211"/>
          <a:stretch/>
        </p:blipFill>
        <p:spPr>
          <a:xfrm>
            <a:off x="2612558" y="3627352"/>
            <a:ext cx="1240546" cy="2912094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 rotWithShape="1">
          <a:blip r:embed="rId5"/>
          <a:srcRect l="11852" t="16428" r="47969" b="55714"/>
          <a:stretch/>
        </p:blipFill>
        <p:spPr>
          <a:xfrm>
            <a:off x="1879505" y="605518"/>
            <a:ext cx="4898572" cy="191044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79505" y="2570025"/>
            <a:ext cx="1907528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MOONS </a:t>
            </a:r>
            <a:r>
              <a:rPr lang="en-US" sz="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chandelier</a:t>
            </a:r>
          </a:p>
          <a:p>
            <a:pPr algn="l"/>
            <a:r>
              <a:rPr lang="en-US" sz="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by Nir </a:t>
            </a:r>
            <a:r>
              <a:rPr lang="en-US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Meiri </a:t>
            </a:r>
            <a:r>
              <a:rPr lang="en-US" sz="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Srudio</a:t>
            </a:r>
            <a:endParaRPr lang="he-IL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79505" y="5859250"/>
            <a:ext cx="203290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MOONS </a:t>
            </a:r>
            <a:r>
              <a:rPr lang="en-US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FLOOR LAMP</a:t>
            </a:r>
          </a:p>
          <a:p>
            <a:pPr algn="l"/>
            <a:r>
              <a:rPr lang="en-US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BELLS FLOOR LAMP</a:t>
            </a:r>
          </a:p>
          <a:p>
            <a:pPr algn="l"/>
            <a:r>
              <a:rPr lang="en-US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NEW </a:t>
            </a:r>
            <a:r>
              <a:rPr lang="en-US" sz="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DESIGN</a:t>
            </a:r>
          </a:p>
          <a:p>
            <a:pPr algn="l"/>
            <a:r>
              <a:rPr lang="en-US" sz="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By Nir </a:t>
            </a:r>
            <a:r>
              <a:rPr lang="en-US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Meiri </a:t>
            </a:r>
            <a:r>
              <a:rPr lang="en-US" sz="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Srudio</a:t>
            </a:r>
            <a:endParaRPr lang="he-IL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תמונה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093" y="4375316"/>
            <a:ext cx="2068709" cy="206870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485340" y="6105471"/>
            <a:ext cx="801814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North Wall</a:t>
            </a:r>
          </a:p>
          <a:p>
            <a:pPr algn="l"/>
            <a:r>
              <a:rPr lang="en-US" sz="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By </a:t>
            </a:r>
            <a:r>
              <a:rPr lang="en-US" sz="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Vibia</a:t>
            </a:r>
            <a:endParaRPr lang="he-IL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7" name="תמונה 16"/>
          <p:cNvPicPr>
            <a:picLocks noChangeAspect="1"/>
          </p:cNvPicPr>
          <p:nvPr/>
        </p:nvPicPr>
        <p:blipFill rotWithShape="1">
          <a:blip r:embed="rId3"/>
          <a:srcRect l="47962" t="20000" r="35501" b="14740"/>
          <a:stretch/>
        </p:blipFill>
        <p:spPr>
          <a:xfrm>
            <a:off x="5545269" y="3828219"/>
            <a:ext cx="1232808" cy="2736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419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717886"/>
            <a:ext cx="1219199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600" dirty="0" smtClean="0">
                <a:latin typeface="+mj-lt"/>
                <a:cs typeface="Fb ReformaNarrow Light" panose="02020503050405020304" pitchFamily="18" charset="-79"/>
              </a:rPr>
              <a:t>Plans</a:t>
            </a:r>
            <a:endParaRPr lang="he-IL" sz="3600" dirty="0">
              <a:latin typeface="+mj-lt"/>
              <a:cs typeface="Fb ReformaNarrow Light" panose="02020503050405020304" pitchFamily="18" charset="-79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0" y="2831012"/>
            <a:ext cx="1219200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0" y="3254345"/>
            <a:ext cx="1219200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43299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2513313"/>
            <a:ext cx="12192000" cy="1325563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make it </a:t>
            </a:r>
            <a:r>
              <a:rPr lang="en-US" dirty="0" smtClean="0"/>
              <a:t>HUMAN.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1114485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תמונה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46" y="982685"/>
            <a:ext cx="11769756" cy="4072046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H="1">
            <a:off x="4035105" y="6525658"/>
            <a:ext cx="133384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4035105" y="6563956"/>
            <a:ext cx="245797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Partition</a:t>
            </a:r>
            <a:endParaRPr lang="en-US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074" y="4866207"/>
            <a:ext cx="1073790" cy="1643059"/>
          </a:xfrm>
          <a:prstGeom prst="rect">
            <a:avLst/>
          </a:prstGeom>
        </p:spPr>
      </p:pic>
      <p:cxnSp>
        <p:nvCxnSpPr>
          <p:cNvPr id="36" name="Elbow Connector 35"/>
          <p:cNvCxnSpPr/>
          <p:nvPr/>
        </p:nvCxnSpPr>
        <p:spPr>
          <a:xfrm rot="5400000">
            <a:off x="4194932" y="4409899"/>
            <a:ext cx="2552497" cy="1549865"/>
          </a:xfrm>
          <a:prstGeom prst="bentConnector3">
            <a:avLst>
              <a:gd name="adj1" fmla="val 100942"/>
            </a:avLst>
          </a:pr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Elbow Connector 29"/>
          <p:cNvCxnSpPr/>
          <p:nvPr/>
        </p:nvCxnSpPr>
        <p:spPr>
          <a:xfrm rot="16200000" flipH="1">
            <a:off x="2989595" y="4568314"/>
            <a:ext cx="2366383" cy="1046923"/>
          </a:xfrm>
          <a:prstGeom prst="bentConnector3">
            <a:avLst>
              <a:gd name="adj1" fmla="val 106012"/>
            </a:avLst>
          </a:pr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264275" y="4630110"/>
            <a:ext cx="209378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General Layout plan </a:t>
            </a:r>
          </a:p>
          <a:p>
            <a:pPr algn="l"/>
            <a:r>
              <a:rPr lang="en-US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Option 1</a:t>
            </a:r>
            <a:endParaRPr lang="en-US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566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" t="1804" r="1038" b="2689"/>
          <a:stretch/>
        </p:blipFill>
        <p:spPr>
          <a:xfrm>
            <a:off x="192946" y="1057013"/>
            <a:ext cx="11769755" cy="4026716"/>
          </a:xfrm>
          <a:prstGeom prst="rect">
            <a:avLst/>
          </a:prstGeom>
        </p:spPr>
      </p:pic>
      <p:pic>
        <p:nvPicPr>
          <p:cNvPr id="6" name="תמונה 1"/>
          <p:cNvPicPr>
            <a:picLocks noChangeAspect="1"/>
          </p:cNvPicPr>
          <p:nvPr/>
        </p:nvPicPr>
        <p:blipFill rotWithShape="1">
          <a:blip r:embed="rId3"/>
          <a:srcRect l="26368" t="20000" r="59723" b="14740"/>
          <a:stretch/>
        </p:blipFill>
        <p:spPr>
          <a:xfrm>
            <a:off x="4316252" y="4932361"/>
            <a:ext cx="653334" cy="17243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138" y="4890988"/>
            <a:ext cx="1073790" cy="1643059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H="1">
            <a:off x="4035105" y="6525658"/>
            <a:ext cx="133384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6493079" y="6534468"/>
            <a:ext cx="133384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7826928" y="4890567"/>
            <a:ext cx="0" cy="163509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6"/>
          <p:cNvCxnSpPr/>
          <p:nvPr/>
        </p:nvCxnSpPr>
        <p:spPr>
          <a:xfrm rot="16200000" flipH="1">
            <a:off x="4365128" y="3981477"/>
            <a:ext cx="2921609" cy="2055745"/>
          </a:xfrm>
          <a:prstGeom prst="bentConnector3">
            <a:avLst>
              <a:gd name="adj1" fmla="val 50861"/>
            </a:avLst>
          </a:pr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Elbow Connector 23"/>
          <p:cNvCxnSpPr/>
          <p:nvPr/>
        </p:nvCxnSpPr>
        <p:spPr>
          <a:xfrm rot="5400000">
            <a:off x="6192492" y="4310528"/>
            <a:ext cx="1888884" cy="566256"/>
          </a:xfrm>
          <a:prstGeom prst="bentConnector3">
            <a:avLst>
              <a:gd name="adj1" fmla="val 73539"/>
            </a:avLst>
          </a:pr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Elbow Connector 29"/>
          <p:cNvCxnSpPr/>
          <p:nvPr/>
        </p:nvCxnSpPr>
        <p:spPr>
          <a:xfrm rot="16200000" flipH="1">
            <a:off x="2989595" y="4568314"/>
            <a:ext cx="2366383" cy="1046923"/>
          </a:xfrm>
          <a:prstGeom prst="bentConnector3">
            <a:avLst>
              <a:gd name="adj1" fmla="val 106012"/>
            </a:avLst>
          </a:pr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Elbow Connector 35"/>
          <p:cNvCxnSpPr/>
          <p:nvPr/>
        </p:nvCxnSpPr>
        <p:spPr>
          <a:xfrm rot="5400000">
            <a:off x="4194931" y="4343473"/>
            <a:ext cx="2552497" cy="1549865"/>
          </a:xfrm>
          <a:prstGeom prst="bentConnector3">
            <a:avLst>
              <a:gd name="adj1" fmla="val 100942"/>
            </a:avLst>
          </a:pr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1264275" y="4630110"/>
            <a:ext cx="209378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General Layout plan </a:t>
            </a:r>
          </a:p>
          <a:p>
            <a:pPr algn="l"/>
            <a:r>
              <a:rPr lang="en-US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Option 2</a:t>
            </a:r>
            <a:endParaRPr lang="en-US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4035105" y="6563956"/>
            <a:ext cx="245797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Light fixture</a:t>
            </a:r>
            <a:endParaRPr lang="en-US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6853805" y="6568151"/>
            <a:ext cx="95510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Partition</a:t>
            </a:r>
            <a:endParaRPr lang="en-US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Down Arrow 17"/>
          <p:cNvSpPr/>
          <p:nvPr/>
        </p:nvSpPr>
        <p:spPr>
          <a:xfrm>
            <a:off x="5295010" y="1075899"/>
            <a:ext cx="352338" cy="201335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593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216092" y="798141"/>
            <a:ext cx="7759816" cy="5261718"/>
            <a:chOff x="3733176" y="1565246"/>
            <a:chExt cx="4649270" cy="3152542"/>
          </a:xfrm>
        </p:grpSpPr>
        <p:pic>
          <p:nvPicPr>
            <p:cNvPr id="3" name="תמונה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0752" y="1565246"/>
              <a:ext cx="2101694" cy="3152542"/>
            </a:xfrm>
            <a:prstGeom prst="rect">
              <a:avLst/>
            </a:prstGeom>
          </p:spPr>
        </p:pic>
        <p:pic>
          <p:nvPicPr>
            <p:cNvPr id="4" name="תמונה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342" r="27616" b="14415"/>
            <a:stretch/>
          </p:blipFill>
          <p:spPr>
            <a:xfrm>
              <a:off x="3733176" y="1565246"/>
              <a:ext cx="2453875" cy="3152541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2161564" y="6059857"/>
            <a:ext cx="1781314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Ceiling concept</a:t>
            </a:r>
            <a:endParaRPr lang="en-US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6914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20"/>
          <p:cNvPicPr>
            <a:picLocks noChangeAspect="1"/>
          </p:cNvPicPr>
          <p:nvPr/>
        </p:nvPicPr>
        <p:blipFill rotWithShape="1">
          <a:blip r:embed="rId2"/>
          <a:srcRect l="44331" t="77619" r="45691" b="18078"/>
          <a:stretch/>
        </p:blipFill>
        <p:spPr>
          <a:xfrm rot="16200000">
            <a:off x="5344509" y="5545678"/>
            <a:ext cx="1429829" cy="412361"/>
          </a:xfrm>
          <a:prstGeom prst="rect">
            <a:avLst/>
          </a:prstGeom>
        </p:spPr>
      </p:pic>
      <p:pic>
        <p:nvPicPr>
          <p:cNvPr id="2" name="Picture 2" descr="×ª××× × ×§×©××¨×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37" r="35361" b="5722"/>
          <a:stretch/>
        </p:blipFill>
        <p:spPr bwMode="auto">
          <a:xfrm flipH="1">
            <a:off x="196353" y="-207408"/>
            <a:ext cx="2427580" cy="512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7340367" y="1709670"/>
            <a:ext cx="2558915" cy="3153732"/>
            <a:chOff x="1946246" y="2206090"/>
            <a:chExt cx="1333849" cy="164390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6305" y="2206511"/>
              <a:ext cx="1073790" cy="1643059"/>
            </a:xfrm>
            <a:prstGeom prst="rect">
              <a:avLst/>
            </a:prstGeom>
          </p:spPr>
        </p:pic>
        <p:cxnSp>
          <p:nvCxnSpPr>
            <p:cNvPr id="6" name="Straight Connector 5"/>
            <p:cNvCxnSpPr/>
            <p:nvPr/>
          </p:nvCxnSpPr>
          <p:spPr>
            <a:xfrm flipV="1">
              <a:off x="3280095" y="2206090"/>
              <a:ext cx="0" cy="163509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 flipH="1">
              <a:off x="1946246" y="3849991"/>
              <a:ext cx="133384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תמונה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7570" y="1709670"/>
            <a:ext cx="2119183" cy="317877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 flipH="1">
            <a:off x="1434367" y="3123063"/>
            <a:ext cx="7937705" cy="1792223"/>
            <a:chOff x="926211" y="2960093"/>
            <a:chExt cx="7937705" cy="1792223"/>
          </a:xfrm>
        </p:grpSpPr>
        <p:pic>
          <p:nvPicPr>
            <p:cNvPr id="14" name="תמונה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4418" y="3154696"/>
              <a:ext cx="2056640" cy="1544929"/>
            </a:xfrm>
            <a:prstGeom prst="rect">
              <a:avLst/>
            </a:prstGeom>
          </p:spPr>
        </p:pic>
        <p:pic>
          <p:nvPicPr>
            <p:cNvPr id="12" name="תמונה 13"/>
            <p:cNvPicPr>
              <a:picLocks noChangeAspect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59" t="41958" r="9322" b="23396"/>
            <a:stretch/>
          </p:blipFill>
          <p:spPr>
            <a:xfrm>
              <a:off x="4202703" y="3350394"/>
              <a:ext cx="4661213" cy="1333137"/>
            </a:xfrm>
            <a:prstGeom prst="rect">
              <a:avLst/>
            </a:prstGeom>
          </p:spPr>
        </p:pic>
        <p:pic>
          <p:nvPicPr>
            <p:cNvPr id="13" name="תמונה 27"/>
            <p:cNvPicPr>
              <a:picLocks noChangeAspect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50" r="18355"/>
            <a:stretch/>
          </p:blipFill>
          <p:spPr>
            <a:xfrm>
              <a:off x="926211" y="2960093"/>
              <a:ext cx="1502943" cy="1792223"/>
            </a:xfrm>
            <a:prstGeom prst="rect">
              <a:avLst/>
            </a:prstGeom>
          </p:spPr>
        </p:pic>
      </p:grpSp>
      <p:pic>
        <p:nvPicPr>
          <p:cNvPr id="15" name="תמונה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17" b="20271"/>
          <a:stretch/>
        </p:blipFill>
        <p:spPr>
          <a:xfrm rot="5400000">
            <a:off x="3038448" y="3788918"/>
            <a:ext cx="1423334" cy="3948331"/>
          </a:xfrm>
          <a:prstGeom prst="rect">
            <a:avLst/>
          </a:prstGeom>
        </p:spPr>
      </p:pic>
      <p:pic>
        <p:nvPicPr>
          <p:cNvPr id="16" name="תמונה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533" y="5043439"/>
            <a:ext cx="2509219" cy="1428089"/>
          </a:xfrm>
          <a:prstGeom prst="rect">
            <a:avLst/>
          </a:prstGeom>
        </p:spPr>
      </p:pic>
      <p:pic>
        <p:nvPicPr>
          <p:cNvPr id="19" name="תמונה 19"/>
          <p:cNvPicPr>
            <a:picLocks noChangeAspect="1"/>
          </p:cNvPicPr>
          <p:nvPr/>
        </p:nvPicPr>
        <p:blipFill rotWithShape="1">
          <a:blip r:embed="rId12"/>
          <a:srcRect l="54442" t="65000" r="34844" b="26071"/>
          <a:stretch/>
        </p:blipFill>
        <p:spPr>
          <a:xfrm>
            <a:off x="8979484" y="5036134"/>
            <a:ext cx="1018086" cy="1435393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 flipH="1">
            <a:off x="842715" y="3775046"/>
            <a:ext cx="1031139" cy="1113400"/>
            <a:chOff x="5690837" y="3357381"/>
            <a:chExt cx="1666308" cy="1799242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3514"/>
            <a:stretch/>
          </p:blipFill>
          <p:spPr>
            <a:xfrm>
              <a:off x="5690837" y="3357381"/>
              <a:ext cx="1515305" cy="1799242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>
              <a:off x="7046752" y="4073719"/>
              <a:ext cx="310393" cy="8757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Picture 2" descr="×ª××¦××ª ×ª××× × ×¢×××¨ âªthe ritz carlton logoâ¬â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6768" y="332524"/>
            <a:ext cx="1460785" cy="1020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9997570" y="5455623"/>
            <a:ext cx="2119183" cy="59247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1100" dirty="0" smtClean="0"/>
              <a:t>The Club lounge | </a:t>
            </a:r>
            <a:r>
              <a:rPr lang="en-US" sz="1100" dirty="0">
                <a:latin typeface="+mj-lt"/>
              </a:rPr>
              <a:t>Interior design</a:t>
            </a:r>
          </a:p>
          <a:p>
            <a:pPr algn="ctr"/>
            <a:endParaRPr lang="en-US" sz="1100" dirty="0"/>
          </a:p>
          <a:p>
            <a:pPr algn="ctr"/>
            <a:r>
              <a:rPr lang="en-US" sz="1000" dirty="0" smtClean="0"/>
              <a:t>Herzliya  July 2019</a:t>
            </a:r>
            <a:endParaRPr lang="he-IL" sz="1000" dirty="0"/>
          </a:p>
        </p:txBody>
      </p:sp>
    </p:spTree>
    <p:extLst>
      <p:ext uri="{BB962C8B-B14F-4D97-AF65-F5344CB8AC3E}">
        <p14:creationId xmlns:p14="http://schemas.microsoft.com/office/powerpoint/2010/main" val="3528085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2513313"/>
            <a:ext cx="121920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keep it </a:t>
            </a:r>
            <a:r>
              <a:rPr lang="en-US" dirty="0" smtClean="0"/>
              <a:t>LIGHT.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065023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2513313"/>
            <a:ext cx="121920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make it </a:t>
            </a:r>
            <a:r>
              <a:rPr lang="en-US" dirty="0" smtClean="0"/>
              <a:t>STIMULATING.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925870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×ª××¦××ª ×ª××× × ×¢×××¨ âªthe ritz carlton logoâ¬â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075" y="1659200"/>
            <a:ext cx="2207347" cy="1541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749" y="3488266"/>
            <a:ext cx="12192000" cy="86177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dirty="0" smtClean="0"/>
              <a:t>The Club lounge | </a:t>
            </a:r>
            <a:r>
              <a:rPr lang="en-US" dirty="0">
                <a:latin typeface="+mj-lt"/>
              </a:rPr>
              <a:t>Interior design</a:t>
            </a:r>
          </a:p>
          <a:p>
            <a:pPr algn="ctr"/>
            <a:endParaRPr lang="en-US" dirty="0"/>
          </a:p>
          <a:p>
            <a:pPr algn="ctr"/>
            <a:r>
              <a:rPr lang="en-US" sz="1400" dirty="0" smtClean="0"/>
              <a:t>Herzliya  July 2019</a:t>
            </a:r>
            <a:endParaRPr lang="he-IL" sz="1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84" y="5301638"/>
            <a:ext cx="765632" cy="1209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555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633216"/>
            <a:ext cx="12191999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400" dirty="0" smtClean="0">
                <a:latin typeface="+mj-lt"/>
                <a:cs typeface="Fb ReformaNarrow Light" panose="02020503050405020304" pitchFamily="18" charset="-79"/>
              </a:rPr>
              <a:t>Design concept</a:t>
            </a:r>
            <a:endParaRPr lang="he-IL" sz="4400" dirty="0">
              <a:latin typeface="+mj-lt"/>
              <a:cs typeface="Fb ReformaNarrow Light" panose="02020503050405020304" pitchFamily="18" charset="-79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0" y="2831012"/>
            <a:ext cx="1219200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0" y="3254345"/>
            <a:ext cx="1219200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30698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709419"/>
            <a:ext cx="1219199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600" dirty="0" smtClean="0">
                <a:latin typeface="+mj-lt"/>
                <a:cs typeface="Fb ReformaNarrow Light" panose="02020503050405020304" pitchFamily="18" charset="-79"/>
              </a:rPr>
              <a:t>The best room in the Hotel!</a:t>
            </a:r>
            <a:endParaRPr lang="he-IL" sz="3600" dirty="0">
              <a:latin typeface="+mj-lt"/>
              <a:cs typeface="Fb ReformaNarrow Light" panose="02020503050405020304" pitchFamily="18" charset="-79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0" y="2831012"/>
            <a:ext cx="1219200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0" y="3254345"/>
            <a:ext cx="1219200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51907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385624" y="2831600"/>
            <a:ext cx="3635267" cy="246221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>
              <a:lnSpc>
                <a:spcPct val="200000"/>
              </a:lnSpc>
            </a:pPr>
            <a:r>
              <a:rPr lang="en-US" sz="1400" dirty="0" smtClean="0"/>
              <a:t>Best service</a:t>
            </a:r>
          </a:p>
          <a:p>
            <a:pPr algn="l" rtl="0">
              <a:lnSpc>
                <a:spcPct val="200000"/>
              </a:lnSpc>
            </a:pPr>
            <a:r>
              <a:rPr lang="en-US" sz="1400" dirty="0" smtClean="0"/>
              <a:t>Starting the day and the evening</a:t>
            </a:r>
          </a:p>
          <a:p>
            <a:pPr algn="l" rtl="0">
              <a:lnSpc>
                <a:spcPct val="200000"/>
              </a:lnSpc>
            </a:pPr>
            <a:r>
              <a:rPr lang="en-US" sz="1400" dirty="0" smtClean="0"/>
              <a:t>Scenery</a:t>
            </a:r>
          </a:p>
          <a:p>
            <a:pPr algn="l" rtl="0">
              <a:lnSpc>
                <a:spcPct val="200000"/>
              </a:lnSpc>
            </a:pPr>
            <a:r>
              <a:rPr lang="en-US" sz="1400" dirty="0" smtClean="0"/>
              <a:t>Exclusive</a:t>
            </a:r>
          </a:p>
          <a:p>
            <a:pPr algn="l" rtl="0">
              <a:lnSpc>
                <a:spcPct val="200000"/>
              </a:lnSpc>
            </a:pPr>
            <a:r>
              <a:rPr lang="en-US" sz="1400" dirty="0" smtClean="0"/>
              <a:t>Details</a:t>
            </a:r>
          </a:p>
          <a:p>
            <a:pPr algn="l" rtl="0"/>
            <a:endParaRPr lang="en-US" sz="14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2385624" y="921871"/>
            <a:ext cx="2457149" cy="62170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>
              <a:lnSpc>
                <a:spcPct val="200000"/>
              </a:lnSpc>
            </a:pPr>
            <a:r>
              <a:rPr lang="en-US" sz="2000" dirty="0" smtClean="0"/>
              <a:t>The Best Room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6020891" y="926602"/>
            <a:ext cx="4351985" cy="4827895"/>
            <a:chOff x="6695146" y="926602"/>
            <a:chExt cx="4351985" cy="482789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5146" y="926602"/>
              <a:ext cx="1455852" cy="190499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4776" y="2933974"/>
              <a:ext cx="942355" cy="140155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20" t="9622" r="79924" b="53514"/>
            <a:stretch/>
          </p:blipFill>
          <p:spPr>
            <a:xfrm>
              <a:off x="8245654" y="926602"/>
              <a:ext cx="1436822" cy="1904998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692"/>
            <a:stretch/>
          </p:blipFill>
          <p:spPr>
            <a:xfrm>
              <a:off x="6695146" y="4412609"/>
              <a:ext cx="4351985" cy="1341888"/>
            </a:xfrm>
            <a:prstGeom prst="rect">
              <a:avLst/>
            </a:prstGeom>
          </p:spPr>
        </p:pic>
      </p:grpSp>
      <p:pic>
        <p:nvPicPr>
          <p:cNvPr id="1026" name="Picture 2" descr="Haig Club Scotch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2877" y="926602"/>
            <a:ext cx="1269999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rbletech-calacatta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6"/>
          <a:stretch/>
        </p:blipFill>
        <p:spPr bwMode="auto">
          <a:xfrm rot="5400000">
            <a:off x="6976445" y="1972207"/>
            <a:ext cx="1407770" cy="3318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08706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700952"/>
            <a:ext cx="1219199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600" dirty="0" smtClean="0">
                <a:latin typeface="+mj-lt"/>
                <a:cs typeface="Fb ReformaNarrow Light" panose="02020503050405020304" pitchFamily="18" charset="-79"/>
              </a:rPr>
              <a:t>Inspirations</a:t>
            </a:r>
            <a:endParaRPr lang="he-IL" sz="3600" dirty="0">
              <a:latin typeface="+mj-lt"/>
              <a:cs typeface="Fb ReformaNarrow Light" panose="02020503050405020304" pitchFamily="18" charset="-79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0" y="2831012"/>
            <a:ext cx="1219200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0" y="3254345"/>
            <a:ext cx="1219200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29847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28c9c756d2bf4a64cdb4bd3ee4758bb7dfb4721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5975</TotalTime>
  <Words>161</Words>
  <Application>Microsoft Office PowerPoint</Application>
  <PresentationFormat>Widescreen</PresentationFormat>
  <Paragraphs>73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Fb ReformaNarrow Light</vt:lpstr>
      <vt:lpstr>Calibri</vt:lpstr>
      <vt:lpstr>Times New Roman</vt:lpstr>
      <vt:lpstr>Arial</vt:lpstr>
      <vt:lpstr>Calibri Light</vt:lpstr>
      <vt:lpstr>Tahoma</vt:lpstr>
      <vt:lpstr>Office Theme</vt:lpstr>
      <vt:lpstr>PowerPoint Presentation</vt:lpstr>
      <vt:lpstr>make it HUMAN.</vt:lpstr>
      <vt:lpstr>keep it LIGHT.</vt:lpstr>
      <vt:lpstr>make it STIMULATING.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Morris A</cp:lastModifiedBy>
  <cp:revision>508</cp:revision>
  <dcterms:created xsi:type="dcterms:W3CDTF">2016-11-03T09:50:38Z</dcterms:created>
  <dcterms:modified xsi:type="dcterms:W3CDTF">2019-07-10T04:39:44Z</dcterms:modified>
</cp:coreProperties>
</file>