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67" r:id="rId2"/>
    <p:sldId id="261" r:id="rId3"/>
    <p:sldId id="257" r:id="rId4"/>
    <p:sldId id="258" r:id="rId5"/>
    <p:sldId id="293" r:id="rId6"/>
    <p:sldId id="260" r:id="rId7"/>
    <p:sldId id="262" r:id="rId8"/>
    <p:sldId id="294" r:id="rId9"/>
    <p:sldId id="265" r:id="rId10"/>
    <p:sldId id="263" r:id="rId11"/>
    <p:sldId id="264" r:id="rId12"/>
    <p:sldId id="268" r:id="rId13"/>
    <p:sldId id="282" r:id="rId14"/>
    <p:sldId id="269" r:id="rId15"/>
    <p:sldId id="270" r:id="rId16"/>
    <p:sldId id="272" r:id="rId17"/>
    <p:sldId id="271" r:id="rId18"/>
    <p:sldId id="273" r:id="rId19"/>
    <p:sldId id="274" r:id="rId20"/>
    <p:sldId id="275" r:id="rId21"/>
    <p:sldId id="276" r:id="rId22"/>
    <p:sldId id="277" r:id="rId23"/>
    <p:sldId id="283" r:id="rId24"/>
    <p:sldId id="280" r:id="rId25"/>
    <p:sldId id="286" r:id="rId26"/>
    <p:sldId id="287" r:id="rId27"/>
    <p:sldId id="292" r:id="rId28"/>
    <p:sldId id="288" r:id="rId29"/>
    <p:sldId id="285" r:id="rId30"/>
    <p:sldId id="278" r:id="rId31"/>
    <p:sldId id="279" r:id="rId32"/>
    <p:sldId id="281" r:id="rId33"/>
    <p:sldId id="291" r:id="rId34"/>
    <p:sldId id="295" r:id="rId35"/>
    <p:sldId id="284" r:id="rId36"/>
    <p:sldId id="289" r:id="rId37"/>
    <p:sldId id="290" r:id="rId3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63" autoAdjust="0"/>
    <p:restoredTop sz="94647" autoAdjust="0"/>
  </p:normalViewPr>
  <p:slideViewPr>
    <p:cSldViewPr>
      <p:cViewPr>
        <p:scale>
          <a:sx n="80" d="100"/>
          <a:sy n="80" d="100"/>
        </p:scale>
        <p:origin x="-84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AC13ED-913D-4F43-BDA6-F040D4433AAC}" type="datetimeFigureOut">
              <a:rPr lang="it-IT" smtClean="0"/>
              <a:t>05/05/2021</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08E02A-B434-4139-B802-B070B02D6EF9}" type="slidenum">
              <a:rPr lang="it-IT" smtClean="0"/>
              <a:t>‹N›</a:t>
            </a:fld>
            <a:endParaRPr lang="it-IT"/>
          </a:p>
        </p:txBody>
      </p:sp>
    </p:spTree>
    <p:extLst>
      <p:ext uri="{BB962C8B-B14F-4D97-AF65-F5344CB8AC3E}">
        <p14:creationId xmlns:p14="http://schemas.microsoft.com/office/powerpoint/2010/main" val="2625549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5ADE29BA-D414-496F-B1ED-909561E03A7E}" type="datetime1">
              <a:rPr lang="it-IT" smtClean="0"/>
              <a:t>05/05/2021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E7773F0-CB03-4CF7-BBF9-E83A78656098}" type="slidenum">
              <a:rPr lang="it-IT" smtClean="0"/>
              <a:t>‹N›</a:t>
            </a:fld>
            <a:endParaRPr lang="it-IT"/>
          </a:p>
        </p:txBody>
      </p:sp>
    </p:spTree>
    <p:extLst>
      <p:ext uri="{BB962C8B-B14F-4D97-AF65-F5344CB8AC3E}">
        <p14:creationId xmlns:p14="http://schemas.microsoft.com/office/powerpoint/2010/main" val="2662255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17DF276-BEC5-4F21-A8BE-E0D9A63BF377}" type="datetime1">
              <a:rPr lang="it-IT" smtClean="0"/>
              <a:t>05/05/2021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E7773F0-CB03-4CF7-BBF9-E83A78656098}" type="slidenum">
              <a:rPr lang="it-IT" smtClean="0"/>
              <a:t>‹N›</a:t>
            </a:fld>
            <a:endParaRPr lang="it-IT"/>
          </a:p>
        </p:txBody>
      </p:sp>
    </p:spTree>
    <p:extLst>
      <p:ext uri="{BB962C8B-B14F-4D97-AF65-F5344CB8AC3E}">
        <p14:creationId xmlns:p14="http://schemas.microsoft.com/office/powerpoint/2010/main" val="4053695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A2288A0-A390-48D5-844B-54CABAE2006A}" type="datetime1">
              <a:rPr lang="it-IT" smtClean="0"/>
              <a:t>05/05/2021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E7773F0-CB03-4CF7-BBF9-E83A78656098}" type="slidenum">
              <a:rPr lang="it-IT" smtClean="0"/>
              <a:t>‹N›</a:t>
            </a:fld>
            <a:endParaRPr lang="it-IT"/>
          </a:p>
        </p:txBody>
      </p:sp>
    </p:spTree>
    <p:extLst>
      <p:ext uri="{BB962C8B-B14F-4D97-AF65-F5344CB8AC3E}">
        <p14:creationId xmlns:p14="http://schemas.microsoft.com/office/powerpoint/2010/main" val="2086883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C021DBD-EC97-40E1-A33A-928398A4517F}" type="datetime1">
              <a:rPr lang="it-IT" smtClean="0"/>
              <a:t>05/05/2021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E7773F0-CB03-4CF7-BBF9-E83A78656098}" type="slidenum">
              <a:rPr lang="it-IT" smtClean="0"/>
              <a:t>‹N›</a:t>
            </a:fld>
            <a:endParaRPr lang="it-IT"/>
          </a:p>
        </p:txBody>
      </p:sp>
    </p:spTree>
    <p:extLst>
      <p:ext uri="{BB962C8B-B14F-4D97-AF65-F5344CB8AC3E}">
        <p14:creationId xmlns:p14="http://schemas.microsoft.com/office/powerpoint/2010/main" val="2834375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91B96F1F-DF18-4363-8EA3-224510B65E45}" type="datetime1">
              <a:rPr lang="it-IT" smtClean="0"/>
              <a:t>05/05/2021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E7773F0-CB03-4CF7-BBF9-E83A78656098}" type="slidenum">
              <a:rPr lang="it-IT" smtClean="0"/>
              <a:t>‹N›</a:t>
            </a:fld>
            <a:endParaRPr lang="it-IT"/>
          </a:p>
        </p:txBody>
      </p:sp>
    </p:spTree>
    <p:extLst>
      <p:ext uri="{BB962C8B-B14F-4D97-AF65-F5344CB8AC3E}">
        <p14:creationId xmlns:p14="http://schemas.microsoft.com/office/powerpoint/2010/main" val="2910552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6A7DC7CA-895B-4142-91D6-302B715A33E0}" type="datetime1">
              <a:rPr lang="it-IT" smtClean="0"/>
              <a:t>05/05/2021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E7773F0-CB03-4CF7-BBF9-E83A78656098}" type="slidenum">
              <a:rPr lang="it-IT" smtClean="0"/>
              <a:t>‹N›</a:t>
            </a:fld>
            <a:endParaRPr lang="it-IT"/>
          </a:p>
        </p:txBody>
      </p:sp>
    </p:spTree>
    <p:extLst>
      <p:ext uri="{BB962C8B-B14F-4D97-AF65-F5344CB8AC3E}">
        <p14:creationId xmlns:p14="http://schemas.microsoft.com/office/powerpoint/2010/main" val="584253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07311CC8-52F7-4156-9E8B-6ACC24B6D1A8}" type="datetime1">
              <a:rPr lang="it-IT" smtClean="0"/>
              <a:t>05/05/2021</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CE7773F0-CB03-4CF7-BBF9-E83A78656098}" type="slidenum">
              <a:rPr lang="it-IT" smtClean="0"/>
              <a:t>‹N›</a:t>
            </a:fld>
            <a:endParaRPr lang="it-IT"/>
          </a:p>
        </p:txBody>
      </p:sp>
    </p:spTree>
    <p:extLst>
      <p:ext uri="{BB962C8B-B14F-4D97-AF65-F5344CB8AC3E}">
        <p14:creationId xmlns:p14="http://schemas.microsoft.com/office/powerpoint/2010/main" val="2081816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04FDFF7D-281E-43D9-B0C5-23475C135BAF}" type="datetime1">
              <a:rPr lang="it-IT" smtClean="0"/>
              <a:t>05/05/2021</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CE7773F0-CB03-4CF7-BBF9-E83A78656098}" type="slidenum">
              <a:rPr lang="it-IT" smtClean="0"/>
              <a:t>‹N›</a:t>
            </a:fld>
            <a:endParaRPr lang="it-IT"/>
          </a:p>
        </p:txBody>
      </p:sp>
    </p:spTree>
    <p:extLst>
      <p:ext uri="{BB962C8B-B14F-4D97-AF65-F5344CB8AC3E}">
        <p14:creationId xmlns:p14="http://schemas.microsoft.com/office/powerpoint/2010/main" val="28141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9FE7DBEC-5601-49C4-BFC0-557E4A228093}" type="datetime1">
              <a:rPr lang="it-IT" smtClean="0"/>
              <a:t>05/05/2021</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CE7773F0-CB03-4CF7-BBF9-E83A78656098}" type="slidenum">
              <a:rPr lang="it-IT" smtClean="0"/>
              <a:t>‹N›</a:t>
            </a:fld>
            <a:endParaRPr lang="it-IT"/>
          </a:p>
        </p:txBody>
      </p:sp>
    </p:spTree>
    <p:extLst>
      <p:ext uri="{BB962C8B-B14F-4D97-AF65-F5344CB8AC3E}">
        <p14:creationId xmlns:p14="http://schemas.microsoft.com/office/powerpoint/2010/main" val="1544022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D83DB14-8E59-462C-96EA-768EFB8BDA1F}" type="datetime1">
              <a:rPr lang="it-IT" smtClean="0"/>
              <a:t>05/05/2021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E7773F0-CB03-4CF7-BBF9-E83A78656098}" type="slidenum">
              <a:rPr lang="it-IT" smtClean="0"/>
              <a:t>‹N›</a:t>
            </a:fld>
            <a:endParaRPr lang="it-IT"/>
          </a:p>
        </p:txBody>
      </p:sp>
    </p:spTree>
    <p:extLst>
      <p:ext uri="{BB962C8B-B14F-4D97-AF65-F5344CB8AC3E}">
        <p14:creationId xmlns:p14="http://schemas.microsoft.com/office/powerpoint/2010/main" val="2112550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65755B8-394F-4B25-89A6-CA61DC791826}" type="datetime1">
              <a:rPr lang="it-IT" smtClean="0"/>
              <a:t>05/05/2021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E7773F0-CB03-4CF7-BBF9-E83A78656098}" type="slidenum">
              <a:rPr lang="it-IT" smtClean="0"/>
              <a:t>‹N›</a:t>
            </a:fld>
            <a:endParaRPr lang="it-IT"/>
          </a:p>
        </p:txBody>
      </p:sp>
    </p:spTree>
    <p:extLst>
      <p:ext uri="{BB962C8B-B14F-4D97-AF65-F5344CB8AC3E}">
        <p14:creationId xmlns:p14="http://schemas.microsoft.com/office/powerpoint/2010/main" val="3943322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0EFD6-BB43-446D-813A-D56BD7A6324D}" type="datetime1">
              <a:rPr lang="it-IT" smtClean="0"/>
              <a:t>05/05/2021</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7773F0-CB03-4CF7-BBF9-E83A78656098}" type="slidenum">
              <a:rPr lang="it-IT" smtClean="0"/>
              <a:t>‹N›</a:t>
            </a:fld>
            <a:endParaRPr lang="it-IT"/>
          </a:p>
        </p:txBody>
      </p:sp>
    </p:spTree>
    <p:extLst>
      <p:ext uri="{BB962C8B-B14F-4D97-AF65-F5344CB8AC3E}">
        <p14:creationId xmlns:p14="http://schemas.microsoft.com/office/powerpoint/2010/main" val="3393275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 Id="rId5" Type="http://schemas.openxmlformats.org/officeDocument/2006/relationships/image" Target="../media/image38.jpg"/><Relationship Id="rId4" Type="http://schemas.openxmlformats.org/officeDocument/2006/relationships/image" Target="../media/image37.jp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6.xml"/><Relationship Id="rId4" Type="http://schemas.openxmlformats.org/officeDocument/2006/relationships/image" Target="../media/image51.jpg"/></Relationships>
</file>

<file path=ppt/slides/_rels/slide18.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6.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59.jpeg"/></Relationships>
</file>

<file path=ppt/slides/_rels/slide19.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g"/><Relationship Id="rId2" Type="http://schemas.openxmlformats.org/officeDocument/2006/relationships/image" Target="../media/image60.jpeg"/><Relationship Id="rId1" Type="http://schemas.openxmlformats.org/officeDocument/2006/relationships/slideLayout" Target="../slideLayouts/slideLayout6.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 Id="rId9" Type="http://schemas.openxmlformats.org/officeDocument/2006/relationships/image" Target="../media/image67.jp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xml"/><Relationship Id="rId5" Type="http://schemas.openxmlformats.org/officeDocument/2006/relationships/image" Target="../media/image71.jpeg"/><Relationship Id="rId4" Type="http://schemas.openxmlformats.org/officeDocument/2006/relationships/image" Target="../media/image70.jpeg"/></Relationships>
</file>

<file path=ppt/slides/_rels/slide2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xml"/><Relationship Id="rId5" Type="http://schemas.openxmlformats.org/officeDocument/2006/relationships/image" Target="../media/image75.jpeg"/><Relationship Id="rId4" Type="http://schemas.openxmlformats.org/officeDocument/2006/relationships/image" Target="../media/image74.jpeg"/></Relationships>
</file>

<file path=ppt/slides/_rels/slide22.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6.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 Id="rId9" Type="http://schemas.openxmlformats.org/officeDocument/2006/relationships/image" Target="../media/image83.jpeg"/></Relationships>
</file>

<file path=ppt/slides/_rels/slide23.xml.rels><?xml version="1.0" encoding="UTF-8" standalone="yes"?>
<Relationships xmlns="http://schemas.openxmlformats.org/package/2006/relationships"><Relationship Id="rId8" Type="http://schemas.openxmlformats.org/officeDocument/2006/relationships/image" Target="../media/image90.jp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g"/><Relationship Id="rId1" Type="http://schemas.openxmlformats.org/officeDocument/2006/relationships/slideLayout" Target="../slideLayouts/slideLayout6.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2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6.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2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jpg"/><Relationship Id="rId7" Type="http://schemas.openxmlformats.org/officeDocument/2006/relationships/image" Target="../media/image105.jpeg"/><Relationship Id="rId12" Type="http://schemas.openxmlformats.org/officeDocument/2006/relationships/image" Target="../media/image110.jpeg"/><Relationship Id="rId2" Type="http://schemas.openxmlformats.org/officeDocument/2006/relationships/image" Target="../media/image100.jpeg"/><Relationship Id="rId1" Type="http://schemas.openxmlformats.org/officeDocument/2006/relationships/slideLayout" Target="../slideLayouts/slideLayout6.xml"/><Relationship Id="rId6" Type="http://schemas.openxmlformats.org/officeDocument/2006/relationships/image" Target="../media/image104.jpeg"/><Relationship Id="rId11" Type="http://schemas.openxmlformats.org/officeDocument/2006/relationships/image" Target="../media/image109.jpeg"/><Relationship Id="rId5" Type="http://schemas.openxmlformats.org/officeDocument/2006/relationships/image" Target="../media/image103.jpeg"/><Relationship Id="rId10" Type="http://schemas.openxmlformats.org/officeDocument/2006/relationships/image" Target="../media/image108.jpeg"/><Relationship Id="rId4" Type="http://schemas.openxmlformats.org/officeDocument/2006/relationships/image" Target="../media/image102.jpeg"/><Relationship Id="rId9" Type="http://schemas.openxmlformats.org/officeDocument/2006/relationships/image" Target="../media/image107.jpe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xml"/><Relationship Id="rId5" Type="http://schemas.openxmlformats.org/officeDocument/2006/relationships/image" Target="../media/image114.jpeg"/><Relationship Id="rId4" Type="http://schemas.openxmlformats.org/officeDocument/2006/relationships/image" Target="../media/image113.jpeg"/></Relationships>
</file>

<file path=ppt/slides/_rels/slide31.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image" Target="../media/image115.jpeg"/><Relationship Id="rId1" Type="http://schemas.openxmlformats.org/officeDocument/2006/relationships/slideLayout" Target="../slideLayouts/slideLayout1.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3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6.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33.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3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5936" y="188640"/>
            <a:ext cx="1210047" cy="651225"/>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063" y="792426"/>
            <a:ext cx="3600400" cy="2554253"/>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764704"/>
            <a:ext cx="3750869" cy="2665439"/>
          </a:xfrm>
          <a:prstGeom prst="rect">
            <a:avLst/>
          </a:prstGeom>
        </p:spPr>
      </p:pic>
      <p:pic>
        <p:nvPicPr>
          <p:cNvPr id="9" name="Immagin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191" y="3645025"/>
            <a:ext cx="3494144" cy="2597528"/>
          </a:xfrm>
          <a:prstGeom prst="rect">
            <a:avLst/>
          </a:prstGeom>
        </p:spPr>
      </p:pic>
      <p:pic>
        <p:nvPicPr>
          <p:cNvPr id="10" name="Immagin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6342" y="3645024"/>
            <a:ext cx="3702618" cy="2597529"/>
          </a:xfrm>
          <a:prstGeom prst="rect">
            <a:avLst/>
          </a:prstGeom>
        </p:spPr>
      </p:pic>
      <p:sp>
        <p:nvSpPr>
          <p:cNvPr id="2" name="Segnaposto piè di pagina 1"/>
          <p:cNvSpPr>
            <a:spLocks noGrp="1"/>
          </p:cNvSpPr>
          <p:nvPr>
            <p:ph type="ftr" sz="quarter" idx="11"/>
          </p:nvPr>
        </p:nvSpPr>
        <p:spPr/>
        <p:txBody>
          <a:bodyPr/>
          <a:lstStyle/>
          <a:p>
            <a:r>
              <a:rPr lang="it-IT" dirty="0" err="1" smtClean="0">
                <a:solidFill>
                  <a:schemeClr val="tx1"/>
                </a:solidFill>
              </a:rPr>
              <a:t>ACSRo,fondo</a:t>
            </a:r>
            <a:r>
              <a:rPr lang="it-IT" dirty="0" smtClean="0">
                <a:solidFill>
                  <a:schemeClr val="tx1"/>
                </a:solidFill>
              </a:rPr>
              <a:t> Moretti-Foto Alberto Cartoni 1962</a:t>
            </a:r>
            <a:endParaRPr lang="it-IT" dirty="0">
              <a:solidFill>
                <a:schemeClr val="tx1"/>
              </a:solidFill>
            </a:endParaRPr>
          </a:p>
        </p:txBody>
      </p:sp>
    </p:spTree>
    <p:extLst>
      <p:ext uri="{BB962C8B-B14F-4D97-AF65-F5344CB8AC3E}">
        <p14:creationId xmlns:p14="http://schemas.microsoft.com/office/powerpoint/2010/main" val="13283601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60649"/>
            <a:ext cx="7772400" cy="792087"/>
          </a:xfrm>
        </p:spPr>
        <p:txBody>
          <a:bodyPr>
            <a:normAutofit/>
          </a:bodyPr>
          <a:lstStyle/>
          <a:p>
            <a:r>
              <a:rPr lang="it-IT" sz="4000" dirty="0"/>
              <a:t>Stato dei luoghi-aprile 2016</a:t>
            </a:r>
          </a:p>
        </p:txBody>
      </p:sp>
      <p:sp>
        <p:nvSpPr>
          <p:cNvPr id="3" name="Sottotitolo 2"/>
          <p:cNvSpPr>
            <a:spLocks noGrp="1"/>
          </p:cNvSpPr>
          <p:nvPr>
            <p:ph type="subTitle" idx="1"/>
          </p:nvPr>
        </p:nvSpPr>
        <p:spPr>
          <a:xfrm>
            <a:off x="0" y="980728"/>
            <a:ext cx="9036496" cy="360040"/>
          </a:xfrm>
        </p:spPr>
        <p:txBody>
          <a:bodyPr>
            <a:noAutofit/>
          </a:bodyPr>
          <a:lstStyle/>
          <a:p>
            <a:r>
              <a:rPr lang="it-IT" sz="2400" dirty="0" smtClean="0">
                <a:solidFill>
                  <a:schemeClr val="tx1"/>
                </a:solidFill>
              </a:rPr>
              <a:t> </a:t>
            </a:r>
            <a:r>
              <a:rPr lang="it-IT" sz="2200" dirty="0" smtClean="0">
                <a:solidFill>
                  <a:schemeClr val="tx1"/>
                </a:solidFill>
              </a:rPr>
              <a:t>Struttura portante degli infissi vetrati del salone e delle velette esterne</a:t>
            </a:r>
            <a:endParaRPr lang="it-IT" sz="2200" dirty="0">
              <a:solidFill>
                <a:schemeClr val="tx1"/>
              </a:solidFill>
            </a:endParaRP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412776"/>
            <a:ext cx="2952328" cy="5077833"/>
          </a:xfrm>
          <a:prstGeom prst="rect">
            <a:avLst/>
          </a:prstGeom>
        </p:spPr>
      </p:pic>
      <p:sp>
        <p:nvSpPr>
          <p:cNvPr id="9" name="Segnaposto numero diapositiva 8"/>
          <p:cNvSpPr>
            <a:spLocks noGrp="1"/>
          </p:cNvSpPr>
          <p:nvPr>
            <p:ph type="sldNum" sz="quarter" idx="12"/>
          </p:nvPr>
        </p:nvSpPr>
        <p:spPr/>
        <p:txBody>
          <a:bodyPr/>
          <a:lstStyle/>
          <a:p>
            <a:fld id="{CE7773F0-CB03-4CF7-BBF9-E83A78656098}" type="slidenum">
              <a:rPr lang="it-IT" smtClean="0"/>
              <a:t>10</a:t>
            </a:fld>
            <a:endParaRPr lang="it-IT"/>
          </a:p>
        </p:txBody>
      </p:sp>
      <p:pic>
        <p:nvPicPr>
          <p:cNvPr id="2051" name="Picture 3" descr="C:\Users\Arch Paolo Verdeschi\Desktop\cecconi\veletta ante\IMG-20180621-WA00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1412775"/>
            <a:ext cx="3034352" cy="50778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rch Paolo Verdeschi\Desktop\cecconi\veletta ante\particolari agganci\innes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5" y="1988840"/>
            <a:ext cx="2448273" cy="3528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6303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60649"/>
            <a:ext cx="7772400" cy="792087"/>
          </a:xfrm>
        </p:spPr>
        <p:txBody>
          <a:bodyPr/>
          <a:lstStyle/>
          <a:p>
            <a:r>
              <a:rPr lang="it-IT" dirty="0"/>
              <a:t>Stato dei luoghi-aprile 2016</a:t>
            </a:r>
          </a:p>
        </p:txBody>
      </p:sp>
      <p:sp>
        <p:nvSpPr>
          <p:cNvPr id="3" name="Sottotitolo 2"/>
          <p:cNvSpPr>
            <a:spLocks noGrp="1"/>
          </p:cNvSpPr>
          <p:nvPr>
            <p:ph type="subTitle" idx="1"/>
          </p:nvPr>
        </p:nvSpPr>
        <p:spPr>
          <a:xfrm>
            <a:off x="179512" y="980728"/>
            <a:ext cx="8568952" cy="360040"/>
          </a:xfrm>
        </p:spPr>
        <p:txBody>
          <a:bodyPr>
            <a:normAutofit fontScale="92500" lnSpcReduction="20000"/>
          </a:bodyPr>
          <a:lstStyle/>
          <a:p>
            <a:r>
              <a:rPr lang="it-IT" sz="2400" dirty="0">
                <a:solidFill>
                  <a:schemeClr val="tx1"/>
                </a:solidFill>
              </a:rPr>
              <a:t>Struttura portante degli infissi vetrati del salone e </a:t>
            </a:r>
            <a:r>
              <a:rPr lang="it-IT" sz="2400" dirty="0" smtClean="0">
                <a:solidFill>
                  <a:schemeClr val="tx1"/>
                </a:solidFill>
              </a:rPr>
              <a:t>della pensilina</a:t>
            </a:r>
            <a:endParaRPr lang="it-IT"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914" y="1412776"/>
            <a:ext cx="2777480" cy="4704469"/>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840" y="1436725"/>
            <a:ext cx="2808312" cy="4680520"/>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2160" y="1484784"/>
            <a:ext cx="2987824" cy="1779662"/>
          </a:xfrm>
          <a:prstGeom prst="rect">
            <a:avLst/>
          </a:prstGeom>
        </p:spPr>
      </p:pic>
      <p:sp>
        <p:nvSpPr>
          <p:cNvPr id="10" name="Segnaposto numero diapositiva 9"/>
          <p:cNvSpPr>
            <a:spLocks noGrp="1"/>
          </p:cNvSpPr>
          <p:nvPr>
            <p:ph type="sldNum" sz="quarter" idx="12"/>
          </p:nvPr>
        </p:nvSpPr>
        <p:spPr/>
        <p:txBody>
          <a:bodyPr/>
          <a:lstStyle/>
          <a:p>
            <a:fld id="{CE7773F0-CB03-4CF7-BBF9-E83A78656098}" type="slidenum">
              <a:rPr lang="it-IT" smtClean="0"/>
              <a:t>11</a:t>
            </a:fld>
            <a:endParaRPr lang="it-IT"/>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8672" y="3701603"/>
            <a:ext cx="2987824" cy="220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26239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60649"/>
            <a:ext cx="7772400" cy="792088"/>
          </a:xfrm>
        </p:spPr>
        <p:txBody>
          <a:bodyPr>
            <a:normAutofit/>
          </a:bodyPr>
          <a:lstStyle/>
          <a:p>
            <a:r>
              <a:rPr lang="it-IT" dirty="0"/>
              <a:t>Stato dei luoghi-aprile 2016</a:t>
            </a:r>
          </a:p>
        </p:txBody>
      </p:sp>
      <p:sp>
        <p:nvSpPr>
          <p:cNvPr id="3" name="Sottotitolo 2"/>
          <p:cNvSpPr>
            <a:spLocks noGrp="1"/>
          </p:cNvSpPr>
          <p:nvPr>
            <p:ph type="subTitle" idx="1"/>
          </p:nvPr>
        </p:nvSpPr>
        <p:spPr>
          <a:xfrm>
            <a:off x="1371600" y="1052736"/>
            <a:ext cx="6400800" cy="432048"/>
          </a:xfrm>
        </p:spPr>
        <p:txBody>
          <a:bodyPr>
            <a:normAutofit lnSpcReduction="10000"/>
          </a:bodyPr>
          <a:lstStyle/>
          <a:p>
            <a:r>
              <a:rPr lang="it-IT" sz="2400" dirty="0" smtClean="0">
                <a:solidFill>
                  <a:schemeClr val="tx1"/>
                </a:solidFill>
              </a:rPr>
              <a:t>Pensilina fronte mare</a:t>
            </a:r>
            <a:endParaRPr lang="it-IT" sz="2400" dirty="0">
              <a:solidFill>
                <a:schemeClr val="tx1"/>
              </a:solidFill>
            </a:endParaRP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484784"/>
            <a:ext cx="3923928" cy="2207210"/>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3520" y="1484784"/>
            <a:ext cx="3996952" cy="2248286"/>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4005065"/>
            <a:ext cx="3923928" cy="2376264"/>
          </a:xfrm>
          <a:prstGeom prst="rect">
            <a:avLst/>
          </a:prstGeom>
        </p:spPr>
      </p:pic>
      <p:pic>
        <p:nvPicPr>
          <p:cNvPr id="7" name="Immagin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5204" y="4010356"/>
            <a:ext cx="4105268" cy="2370972"/>
          </a:xfrm>
          <a:prstGeom prst="rect">
            <a:avLst/>
          </a:prstGeom>
        </p:spPr>
      </p:pic>
      <p:sp>
        <p:nvSpPr>
          <p:cNvPr id="10" name="Segnaposto numero diapositiva 9"/>
          <p:cNvSpPr>
            <a:spLocks noGrp="1"/>
          </p:cNvSpPr>
          <p:nvPr>
            <p:ph type="sldNum" sz="quarter" idx="12"/>
          </p:nvPr>
        </p:nvSpPr>
        <p:spPr/>
        <p:txBody>
          <a:bodyPr/>
          <a:lstStyle/>
          <a:p>
            <a:fld id="{CE7773F0-CB03-4CF7-BBF9-E83A78656098}" type="slidenum">
              <a:rPr lang="it-IT" smtClean="0"/>
              <a:t>12</a:t>
            </a:fld>
            <a:endParaRPr lang="it-IT"/>
          </a:p>
        </p:txBody>
      </p:sp>
      <p:sp>
        <p:nvSpPr>
          <p:cNvPr id="8" name="Segnaposto piè di pagina 7"/>
          <p:cNvSpPr>
            <a:spLocks noGrp="1"/>
          </p:cNvSpPr>
          <p:nvPr>
            <p:ph type="ftr" sz="quarter" idx="11"/>
          </p:nvPr>
        </p:nvSpPr>
        <p:spPr/>
        <p:txBody>
          <a:bodyPr/>
          <a:lstStyle/>
          <a:p>
            <a:r>
              <a:rPr lang="it-IT" dirty="0" err="1" smtClean="0">
                <a:solidFill>
                  <a:schemeClr val="tx1"/>
                </a:solidFill>
              </a:rPr>
              <a:t>ACSro</a:t>
            </a:r>
            <a:r>
              <a:rPr lang="it-IT" dirty="0" smtClean="0">
                <a:solidFill>
                  <a:schemeClr val="tx1"/>
                </a:solidFill>
              </a:rPr>
              <a:t> fondo Moretti progetti originali </a:t>
            </a:r>
            <a:endParaRPr lang="it-IT" dirty="0">
              <a:solidFill>
                <a:schemeClr val="tx1"/>
              </a:solidFill>
            </a:endParaRPr>
          </a:p>
        </p:txBody>
      </p:sp>
    </p:spTree>
    <p:extLst>
      <p:ext uri="{BB962C8B-B14F-4D97-AF65-F5344CB8AC3E}">
        <p14:creationId xmlns:p14="http://schemas.microsoft.com/office/powerpoint/2010/main" val="11325560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88641"/>
            <a:ext cx="7772400" cy="648071"/>
          </a:xfrm>
        </p:spPr>
        <p:txBody>
          <a:bodyPr>
            <a:normAutofit fontScale="90000"/>
          </a:bodyPr>
          <a:lstStyle/>
          <a:p>
            <a:r>
              <a:rPr lang="it-IT" dirty="0"/>
              <a:t>Stato dei luoghi-aprile 2016</a:t>
            </a:r>
          </a:p>
        </p:txBody>
      </p:sp>
      <p:sp>
        <p:nvSpPr>
          <p:cNvPr id="12" name="Sottotitolo 11"/>
          <p:cNvSpPr>
            <a:spLocks noGrp="1"/>
          </p:cNvSpPr>
          <p:nvPr>
            <p:ph type="subTitle" idx="1"/>
          </p:nvPr>
        </p:nvSpPr>
        <p:spPr>
          <a:xfrm>
            <a:off x="1371600" y="836712"/>
            <a:ext cx="6400800" cy="360040"/>
          </a:xfrm>
        </p:spPr>
        <p:txBody>
          <a:bodyPr>
            <a:normAutofit fontScale="92500" lnSpcReduction="10000"/>
          </a:bodyPr>
          <a:lstStyle/>
          <a:p>
            <a:r>
              <a:rPr lang="it-IT" sz="2000" dirty="0" smtClean="0">
                <a:solidFill>
                  <a:schemeClr val="tx1"/>
                </a:solidFill>
              </a:rPr>
              <a:t>IL GROTTONE</a:t>
            </a:r>
            <a:endParaRPr lang="it-IT" sz="2000" dirty="0">
              <a:solidFill>
                <a:schemeClr val="tx1"/>
              </a:solidFill>
            </a:endParaRPr>
          </a:p>
        </p:txBody>
      </p:sp>
      <p:pic>
        <p:nvPicPr>
          <p:cNvPr id="13" name="Immagin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354" y="1131454"/>
            <a:ext cx="5607003" cy="2441562"/>
          </a:xfrm>
          <a:prstGeom prst="rect">
            <a:avLst/>
          </a:prstGeom>
        </p:spPr>
      </p:pic>
      <p:pic>
        <p:nvPicPr>
          <p:cNvPr id="14" name="Immagin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9912" y="4081131"/>
            <a:ext cx="1983445" cy="2544420"/>
          </a:xfrm>
          <a:prstGeom prst="rect">
            <a:avLst/>
          </a:prstGeom>
        </p:spPr>
      </p:pic>
      <p:pic>
        <p:nvPicPr>
          <p:cNvPr id="16" name="Immagin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5857" y="1118964"/>
            <a:ext cx="2752986" cy="1948319"/>
          </a:xfrm>
          <a:prstGeom prst="rect">
            <a:avLst/>
          </a:prstGeom>
        </p:spPr>
      </p:pic>
      <p:pic>
        <p:nvPicPr>
          <p:cNvPr id="17" name="Immagin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5857" y="3140968"/>
            <a:ext cx="2752986" cy="1656184"/>
          </a:xfrm>
          <a:prstGeom prst="rect">
            <a:avLst/>
          </a:prstGeom>
        </p:spPr>
      </p:pic>
      <p:pic>
        <p:nvPicPr>
          <p:cNvPr id="20" name="Immagin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2160" y="4957205"/>
            <a:ext cx="2915816" cy="1640147"/>
          </a:xfrm>
          <a:prstGeom prst="rect">
            <a:avLst/>
          </a:prstGeom>
        </p:spPr>
      </p:pic>
      <p:pic>
        <p:nvPicPr>
          <p:cNvPr id="21" name="Immagin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354" y="4081131"/>
            <a:ext cx="3432817" cy="2574613"/>
          </a:xfrm>
          <a:prstGeom prst="rect">
            <a:avLst/>
          </a:prstGeom>
        </p:spPr>
      </p:pic>
      <p:sp>
        <p:nvSpPr>
          <p:cNvPr id="5" name="Segnaposto numero diapositiva 4"/>
          <p:cNvSpPr>
            <a:spLocks noGrp="1"/>
          </p:cNvSpPr>
          <p:nvPr>
            <p:ph type="sldNum" sz="quarter" idx="12"/>
          </p:nvPr>
        </p:nvSpPr>
        <p:spPr/>
        <p:txBody>
          <a:bodyPr/>
          <a:lstStyle/>
          <a:p>
            <a:fld id="{CE7773F0-CB03-4CF7-BBF9-E83A78656098}" type="slidenum">
              <a:rPr lang="it-IT" smtClean="0"/>
              <a:t>13</a:t>
            </a:fld>
            <a:endParaRPr lang="it-IT"/>
          </a:p>
        </p:txBody>
      </p:sp>
      <p:sp>
        <p:nvSpPr>
          <p:cNvPr id="3" name="CasellaDiTesto 2"/>
          <p:cNvSpPr txBox="1"/>
          <p:nvPr/>
        </p:nvSpPr>
        <p:spPr>
          <a:xfrm>
            <a:off x="899592" y="3573016"/>
            <a:ext cx="3882939" cy="276999"/>
          </a:xfrm>
          <a:prstGeom prst="rect">
            <a:avLst/>
          </a:prstGeom>
          <a:noFill/>
        </p:spPr>
        <p:txBody>
          <a:bodyPr wrap="square" rtlCol="0">
            <a:spAutoFit/>
          </a:bodyPr>
          <a:lstStyle/>
          <a:p>
            <a:r>
              <a:rPr lang="it-IT" sz="1200" dirty="0" err="1" smtClean="0"/>
              <a:t>ACSRo</a:t>
            </a:r>
            <a:r>
              <a:rPr lang="it-IT" sz="1200" dirty="0" smtClean="0"/>
              <a:t> fondo Moretti. Progetto approvato piano interrato</a:t>
            </a:r>
            <a:endParaRPr lang="it-IT" sz="1200" dirty="0"/>
          </a:p>
        </p:txBody>
      </p:sp>
    </p:spTree>
    <p:extLst>
      <p:ext uri="{BB962C8B-B14F-4D97-AF65-F5344CB8AC3E}">
        <p14:creationId xmlns:p14="http://schemas.microsoft.com/office/powerpoint/2010/main" val="6963538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idx="4294967295"/>
          </p:nvPr>
        </p:nvSpPr>
        <p:spPr>
          <a:xfrm>
            <a:off x="683568" y="620688"/>
            <a:ext cx="7848872" cy="5400600"/>
          </a:xfrm>
        </p:spPr>
        <p:txBody>
          <a:bodyPr>
            <a:noAutofit/>
          </a:bodyPr>
          <a:lstStyle/>
          <a:p>
            <a:pPr algn="just"/>
            <a:r>
              <a:rPr lang="it-IT" sz="3600" dirty="0" smtClean="0"/>
              <a:t>Individuazione dell’iter metodologico.</a:t>
            </a:r>
            <a:br>
              <a:rPr lang="it-IT" sz="3600" dirty="0" smtClean="0"/>
            </a:br>
            <a:r>
              <a:rPr lang="it-IT" sz="3600" dirty="0" smtClean="0"/>
              <a:t/>
            </a:r>
            <a:br>
              <a:rPr lang="it-IT" sz="3600" dirty="0" smtClean="0"/>
            </a:br>
            <a:r>
              <a:rPr lang="it-IT" sz="2000" dirty="0" smtClean="0">
                <a:latin typeface="Times New Roman" panose="02020603050405020304" pitchFamily="18" charset="0"/>
                <a:cs typeface="Times New Roman" panose="02020603050405020304" pitchFamily="18" charset="0"/>
              </a:rPr>
              <a:t>La </a:t>
            </a:r>
            <a:r>
              <a:rPr lang="it-IT" sz="2000" dirty="0">
                <a:latin typeface="Times New Roman" panose="02020603050405020304" pitchFamily="18" charset="0"/>
                <a:cs typeface="Times New Roman" panose="02020603050405020304" pitchFamily="18" charset="0"/>
              </a:rPr>
              <a:t>consapevolezza e conoscenza del progetto prima di </a:t>
            </a:r>
            <a:r>
              <a:rPr lang="it-IT" sz="2000" dirty="0" smtClean="0">
                <a:latin typeface="Times New Roman" panose="02020603050405020304" pitchFamily="18" charset="0"/>
                <a:cs typeface="Times New Roman" panose="02020603050405020304" pitchFamily="18" charset="0"/>
              </a:rPr>
              <a:t>tutto</a:t>
            </a:r>
            <a:r>
              <a:rPr lang="it-IT" sz="2000" dirty="0" smtClean="0"/>
              <a:t/>
            </a:r>
            <a:br>
              <a:rPr lang="it-IT" sz="2000" dirty="0" smtClean="0"/>
            </a:br>
            <a:r>
              <a:rPr lang="it-IT" sz="2000" dirty="0" smtClean="0"/>
              <a:t>                                                                                     (</a:t>
            </a:r>
            <a:r>
              <a:rPr lang="it-IT" sz="1600" i="1" dirty="0" err="1" smtClean="0"/>
              <a:t>CesareBrandi</a:t>
            </a:r>
            <a:r>
              <a:rPr lang="it-IT" sz="2000" dirty="0" smtClean="0"/>
              <a:t>) </a:t>
            </a:r>
            <a:br>
              <a:rPr lang="it-IT" sz="2000" dirty="0" smtClean="0"/>
            </a:br>
            <a:r>
              <a:rPr lang="it-IT" sz="2000" dirty="0" smtClean="0"/>
              <a:t/>
            </a:r>
            <a:br>
              <a:rPr lang="it-IT" sz="2000" dirty="0" smtClean="0"/>
            </a:br>
            <a:r>
              <a:rPr lang="it-IT" sz="2000" dirty="0" smtClean="0"/>
              <a:t>Il </a:t>
            </a:r>
            <a:r>
              <a:rPr lang="it-IT" sz="2000" dirty="0"/>
              <a:t>dibattito nell’ambito del restauro del moderno </a:t>
            </a:r>
            <a:r>
              <a:rPr lang="it-IT" sz="2000" dirty="0" smtClean="0"/>
              <a:t>presenta numerosi  </a:t>
            </a:r>
            <a:r>
              <a:rPr lang="it-IT" sz="2000" dirty="0"/>
              <a:t>interventi </a:t>
            </a:r>
            <a:r>
              <a:rPr lang="it-IT" sz="2000" dirty="0" smtClean="0"/>
              <a:t>su </a:t>
            </a:r>
            <a:r>
              <a:rPr lang="it-IT" sz="2000" dirty="0"/>
              <a:t>importanti opere d’architettura. Esempi utilissimi </a:t>
            </a:r>
            <a:r>
              <a:rPr lang="it-IT" sz="2000" dirty="0" smtClean="0"/>
              <a:t>legati </a:t>
            </a:r>
            <a:r>
              <a:rPr lang="it-IT" sz="2000" dirty="0"/>
              <a:t>all’unicità dell’opera, </a:t>
            </a:r>
            <a:r>
              <a:rPr lang="it-IT" sz="2000" dirty="0" smtClean="0"/>
              <a:t>alla sua storia, alle caratteristiche </a:t>
            </a:r>
            <a:r>
              <a:rPr lang="it-IT" sz="2000" dirty="0"/>
              <a:t>costruttive e allo stato di degrado</a:t>
            </a:r>
            <a:r>
              <a:rPr lang="it-IT" sz="2000" dirty="0" smtClean="0"/>
              <a:t>.</a:t>
            </a:r>
            <a:r>
              <a:rPr lang="it-IT" sz="2000" dirty="0"/>
              <a:t> (caso per caso</a:t>
            </a:r>
            <a:r>
              <a:rPr lang="it-IT" sz="2000" dirty="0" smtClean="0"/>
              <a:t>).  </a:t>
            </a:r>
            <a:r>
              <a:rPr lang="it-IT" sz="2000" dirty="0"/>
              <a:t>Criteri, principi e postulati del moderno </a:t>
            </a:r>
            <a:r>
              <a:rPr lang="it-IT" sz="2000" dirty="0" smtClean="0"/>
              <a:t>restauro, </a:t>
            </a:r>
            <a:r>
              <a:rPr lang="it-IT" sz="2000" dirty="0"/>
              <a:t>criticamente e scientificamente </a:t>
            </a:r>
            <a:r>
              <a:rPr lang="it-IT" sz="2000" dirty="0" smtClean="0"/>
              <a:t>inteso, </a:t>
            </a:r>
            <a:r>
              <a:rPr lang="it-IT" sz="2000" dirty="0"/>
              <a:t>corrispondono a quelli elaborati per il tradizionale restauro dei monumenti. </a:t>
            </a:r>
            <a:r>
              <a:rPr lang="it-IT" sz="2000" b="1" dirty="0" err="1" smtClean="0"/>
              <a:t>Distinguibilità</a:t>
            </a:r>
            <a:r>
              <a:rPr lang="it-IT" sz="2000" b="1" dirty="0"/>
              <a:t>, minimo </a:t>
            </a:r>
            <a:r>
              <a:rPr lang="it-IT" sz="2000" b="1" dirty="0" smtClean="0"/>
              <a:t>intervento possibile, </a:t>
            </a:r>
            <a:r>
              <a:rPr lang="it-IT" sz="2000" b="1" dirty="0"/>
              <a:t>potenziale reversibilità, rispetto per l'autenticità e della materia </a:t>
            </a:r>
            <a:r>
              <a:rPr lang="it-IT" sz="2000" b="1" dirty="0" smtClean="0"/>
              <a:t>originale, </a:t>
            </a:r>
            <a:r>
              <a:rPr lang="it-IT" sz="2000" b="1" dirty="0"/>
              <a:t>compatibilità fisico-chimica delle aggiunte, riconoscimento sotto la duplice istanza estetica e storica </a:t>
            </a:r>
            <a:r>
              <a:rPr lang="it-IT" sz="2000" b="1" dirty="0" smtClean="0"/>
              <a:t>dell'opera</a:t>
            </a:r>
            <a:r>
              <a:rPr lang="it-IT" sz="2000" dirty="0" smtClean="0"/>
              <a:t>. </a:t>
            </a:r>
            <a:br>
              <a:rPr lang="it-IT" sz="2000" dirty="0" smtClean="0"/>
            </a:br>
            <a:r>
              <a:rPr lang="it-IT" sz="2000" dirty="0" smtClean="0"/>
              <a:t>Dopo </a:t>
            </a:r>
            <a:r>
              <a:rPr lang="it-IT" sz="2000" dirty="0"/>
              <a:t>un’attenta analisi dello stato di </a:t>
            </a:r>
            <a:r>
              <a:rPr lang="it-IT" sz="2000" dirty="0" smtClean="0"/>
              <a:t>degrado e </a:t>
            </a:r>
            <a:r>
              <a:rPr lang="it-IT" sz="2000" dirty="0"/>
              <a:t>di documentazione sull’opera si è associato il tipo d’intervento alle varie parti della villa </a:t>
            </a:r>
            <a:r>
              <a:rPr lang="it-IT" sz="2000" dirty="0" smtClean="0"/>
              <a:t>da restaurare</a:t>
            </a:r>
            <a:r>
              <a:rPr lang="it-IT" sz="2000" dirty="0"/>
              <a:t>. </a:t>
            </a:r>
            <a:br>
              <a:rPr lang="it-IT" sz="2000" dirty="0"/>
            </a:br>
            <a:endParaRPr lang="it-IT" sz="2000" dirty="0"/>
          </a:p>
        </p:txBody>
      </p:sp>
      <p:sp>
        <p:nvSpPr>
          <p:cNvPr id="5" name="Segnaposto numero diapositiva 4"/>
          <p:cNvSpPr>
            <a:spLocks noGrp="1"/>
          </p:cNvSpPr>
          <p:nvPr>
            <p:ph type="sldNum" sz="quarter" idx="12"/>
          </p:nvPr>
        </p:nvSpPr>
        <p:spPr/>
        <p:txBody>
          <a:bodyPr/>
          <a:lstStyle/>
          <a:p>
            <a:fld id="{CE7773F0-CB03-4CF7-BBF9-E83A78656098}" type="slidenum">
              <a:rPr lang="it-IT" smtClean="0"/>
              <a:t>14</a:t>
            </a:fld>
            <a:endParaRPr lang="it-IT"/>
          </a:p>
        </p:txBody>
      </p:sp>
    </p:spTree>
    <p:extLst>
      <p:ext uri="{BB962C8B-B14F-4D97-AF65-F5344CB8AC3E}">
        <p14:creationId xmlns:p14="http://schemas.microsoft.com/office/powerpoint/2010/main" val="7665749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107504" y="260649"/>
            <a:ext cx="8712968" cy="864095"/>
          </a:xfrm>
        </p:spPr>
        <p:txBody>
          <a:bodyPr>
            <a:normAutofit/>
          </a:bodyPr>
          <a:lstStyle/>
          <a:p>
            <a:r>
              <a:rPr lang="it-IT" sz="2400" b="1" dirty="0" smtClean="0"/>
              <a:t>Associazione del </a:t>
            </a:r>
            <a:r>
              <a:rPr lang="it-IT" sz="2400" b="1" dirty="0"/>
              <a:t>tipo d’intervento </a:t>
            </a:r>
            <a:r>
              <a:rPr lang="it-IT" sz="2400" b="1" dirty="0" smtClean="0"/>
              <a:t>di restauro alle parti </a:t>
            </a:r>
            <a:r>
              <a:rPr lang="it-IT" sz="2400" b="1" dirty="0"/>
              <a:t>della </a:t>
            </a:r>
            <a:r>
              <a:rPr lang="it-IT" sz="2400" b="1" dirty="0" smtClean="0"/>
              <a:t>villa</a:t>
            </a:r>
            <a:endParaRPr lang="it-IT" sz="2400" b="1" dirty="0"/>
          </a:p>
        </p:txBody>
      </p:sp>
      <p:sp>
        <p:nvSpPr>
          <p:cNvPr id="4" name="Sottotitolo 3"/>
          <p:cNvSpPr>
            <a:spLocks noGrp="1"/>
          </p:cNvSpPr>
          <p:nvPr>
            <p:ph type="subTitle" idx="1"/>
          </p:nvPr>
        </p:nvSpPr>
        <p:spPr>
          <a:xfrm>
            <a:off x="251520" y="1124744"/>
            <a:ext cx="8712968" cy="5328592"/>
          </a:xfrm>
        </p:spPr>
        <p:txBody>
          <a:bodyPr>
            <a:normAutofit fontScale="32500" lnSpcReduction="20000"/>
          </a:bodyPr>
          <a:lstStyle/>
          <a:p>
            <a:pPr algn="just"/>
            <a:r>
              <a:rPr lang="it-IT" b="1" dirty="0" smtClean="0">
                <a:solidFill>
                  <a:schemeClr val="tx1"/>
                </a:solidFill>
              </a:rPr>
              <a:t>				</a:t>
            </a:r>
            <a:r>
              <a:rPr lang="it-IT" sz="4000" b="1" u="sng" dirty="0" smtClean="0">
                <a:solidFill>
                  <a:schemeClr val="tx1"/>
                </a:solidFill>
              </a:rPr>
              <a:t>Restauro </a:t>
            </a:r>
            <a:r>
              <a:rPr lang="it-IT" sz="4000" b="1" u="sng" dirty="0">
                <a:solidFill>
                  <a:schemeClr val="tx1"/>
                </a:solidFill>
              </a:rPr>
              <a:t>conservativo:</a:t>
            </a:r>
          </a:p>
          <a:p>
            <a:pPr algn="just"/>
            <a:r>
              <a:rPr lang="it-IT" b="1" u="sng" dirty="0"/>
              <a:t>      </a:t>
            </a:r>
          </a:p>
          <a:p>
            <a:pPr algn="l"/>
            <a:r>
              <a:rPr lang="it-IT" b="1" dirty="0"/>
              <a:t>      -</a:t>
            </a:r>
            <a:r>
              <a:rPr lang="it-IT" b="1" dirty="0">
                <a:solidFill>
                  <a:schemeClr val="tx1"/>
                </a:solidFill>
              </a:rPr>
              <a:t>Intonaci esterni distaccati</a:t>
            </a:r>
            <a:r>
              <a:rPr lang="it-IT" b="1" dirty="0" smtClean="0">
                <a:solidFill>
                  <a:schemeClr val="tx1"/>
                </a:solidFill>
              </a:rPr>
              <a:t>.</a:t>
            </a:r>
          </a:p>
          <a:p>
            <a:pPr algn="l"/>
            <a:r>
              <a:rPr lang="it-IT" b="1" dirty="0">
                <a:solidFill>
                  <a:schemeClr val="tx1"/>
                </a:solidFill>
              </a:rPr>
              <a:t> </a:t>
            </a:r>
            <a:r>
              <a:rPr lang="it-IT" b="1" dirty="0" smtClean="0">
                <a:solidFill>
                  <a:schemeClr val="tx1"/>
                </a:solidFill>
              </a:rPr>
              <a:t>      (</a:t>
            </a:r>
            <a:r>
              <a:rPr lang="it-IT" b="1" dirty="0">
                <a:solidFill>
                  <a:schemeClr val="tx1"/>
                </a:solidFill>
              </a:rPr>
              <a:t>Analisi chimica, studio della tecnica di realizzazione, pulitura, consolidamento delle parti </a:t>
            </a:r>
            <a:r>
              <a:rPr lang="it-IT" b="1" dirty="0" smtClean="0">
                <a:solidFill>
                  <a:schemeClr val="tx1"/>
                </a:solidFill>
              </a:rPr>
              <a:t>distaccate</a:t>
            </a:r>
            <a:r>
              <a:rPr lang="it-IT" b="1" dirty="0">
                <a:solidFill>
                  <a:schemeClr val="tx1"/>
                </a:solidFill>
              </a:rPr>
              <a:t>, reintegrazione </a:t>
            </a:r>
            <a:r>
              <a:rPr lang="it-IT" b="1" dirty="0" smtClean="0">
                <a:solidFill>
                  <a:schemeClr val="tx1"/>
                </a:solidFill>
              </a:rPr>
              <a:t>            delle parti </a:t>
            </a:r>
            <a:r>
              <a:rPr lang="it-IT" b="1" dirty="0">
                <a:solidFill>
                  <a:schemeClr val="tx1"/>
                </a:solidFill>
              </a:rPr>
              <a:t>mancanti con gli stessi materiali.) </a:t>
            </a:r>
          </a:p>
          <a:p>
            <a:pPr algn="l"/>
            <a:r>
              <a:rPr lang="it-IT" b="1" dirty="0">
                <a:solidFill>
                  <a:schemeClr val="tx1"/>
                </a:solidFill>
              </a:rPr>
              <a:t>     -Infissi esterni, finestre e persiane. </a:t>
            </a:r>
            <a:endParaRPr lang="it-IT" b="1" dirty="0" smtClean="0">
              <a:solidFill>
                <a:schemeClr val="tx1"/>
              </a:solidFill>
            </a:endParaRPr>
          </a:p>
          <a:p>
            <a:pPr algn="l"/>
            <a:r>
              <a:rPr lang="it-IT" b="1" dirty="0" smtClean="0">
                <a:solidFill>
                  <a:schemeClr val="tx1"/>
                </a:solidFill>
              </a:rPr>
              <a:t>      (</a:t>
            </a:r>
            <a:r>
              <a:rPr lang="it-IT" b="1" dirty="0">
                <a:solidFill>
                  <a:schemeClr val="tx1"/>
                </a:solidFill>
              </a:rPr>
              <a:t>Analisi dello stato di degrado, pulitura, ove possibile reintegrazione  delle parti marcite con utilizzo del legno di recupero </a:t>
            </a:r>
            <a:r>
              <a:rPr lang="it-IT" b="1" dirty="0" smtClean="0">
                <a:solidFill>
                  <a:schemeClr val="tx1"/>
                </a:solidFill>
              </a:rPr>
              <a:t>  delle </a:t>
            </a:r>
            <a:r>
              <a:rPr lang="it-IT" b="1" dirty="0">
                <a:solidFill>
                  <a:schemeClr val="tx1"/>
                </a:solidFill>
              </a:rPr>
              <a:t>finestre del salone, verniciatura. Pulizia della ferramenta, (maniglie, cerniere, serrature.) </a:t>
            </a:r>
          </a:p>
          <a:p>
            <a:pPr algn="l"/>
            <a:r>
              <a:rPr lang="it-IT" b="1" dirty="0">
                <a:solidFill>
                  <a:schemeClr val="tx1"/>
                </a:solidFill>
              </a:rPr>
              <a:t>     -Consolidamento delle pavimentazioni interne (distacco dal massetto)</a:t>
            </a:r>
          </a:p>
          <a:p>
            <a:pPr algn="l"/>
            <a:r>
              <a:rPr lang="it-IT" b="1" dirty="0">
                <a:solidFill>
                  <a:schemeClr val="tx1"/>
                </a:solidFill>
              </a:rPr>
              <a:t>     -Restauro del mobilio della cucina. </a:t>
            </a:r>
          </a:p>
          <a:p>
            <a:pPr algn="just"/>
            <a:endParaRPr lang="it-IT" b="1" u="sng" dirty="0" smtClean="0">
              <a:solidFill>
                <a:schemeClr val="tx1"/>
              </a:solidFill>
            </a:endParaRPr>
          </a:p>
          <a:p>
            <a:pPr algn="l"/>
            <a:r>
              <a:rPr lang="it-IT" b="1" dirty="0" smtClean="0">
                <a:solidFill>
                  <a:schemeClr val="tx1"/>
                </a:solidFill>
              </a:rPr>
              <a:t>			</a:t>
            </a:r>
            <a:r>
              <a:rPr lang="it-IT" sz="4300" b="1" u="sng" dirty="0" smtClean="0">
                <a:solidFill>
                  <a:schemeClr val="tx1"/>
                </a:solidFill>
              </a:rPr>
              <a:t>Ripristino </a:t>
            </a:r>
            <a:r>
              <a:rPr lang="it-IT" sz="4300" b="1" u="sng" dirty="0">
                <a:solidFill>
                  <a:schemeClr val="tx1"/>
                </a:solidFill>
              </a:rPr>
              <a:t>delle parti distrutte secondo progetto originale.</a:t>
            </a:r>
          </a:p>
          <a:p>
            <a:pPr algn="just"/>
            <a:endParaRPr lang="it-IT" b="1" dirty="0" smtClean="0">
              <a:solidFill>
                <a:schemeClr val="tx1"/>
              </a:solidFill>
            </a:endParaRPr>
          </a:p>
          <a:p>
            <a:pPr algn="just"/>
            <a:r>
              <a:rPr lang="it-IT" b="1" dirty="0">
                <a:solidFill>
                  <a:schemeClr val="tx1"/>
                </a:solidFill>
              </a:rPr>
              <a:t> </a:t>
            </a:r>
            <a:r>
              <a:rPr lang="it-IT" b="1" dirty="0" smtClean="0">
                <a:solidFill>
                  <a:schemeClr val="tx1"/>
                </a:solidFill>
              </a:rPr>
              <a:t>    -</a:t>
            </a:r>
            <a:r>
              <a:rPr lang="it-IT" b="1" dirty="0">
                <a:solidFill>
                  <a:schemeClr val="tx1"/>
                </a:solidFill>
              </a:rPr>
              <a:t>Sostituzione di tutta la struttura portante delle finestre e velette del salone-</a:t>
            </a:r>
            <a:r>
              <a:rPr lang="it-IT" b="1" dirty="0" err="1">
                <a:solidFill>
                  <a:schemeClr val="tx1"/>
                </a:solidFill>
              </a:rPr>
              <a:t>promenade</a:t>
            </a:r>
            <a:endParaRPr lang="it-IT" b="1" dirty="0">
              <a:solidFill>
                <a:schemeClr val="tx1"/>
              </a:solidFill>
            </a:endParaRPr>
          </a:p>
          <a:p>
            <a:pPr algn="just"/>
            <a:r>
              <a:rPr lang="it-IT" b="1" dirty="0" smtClean="0">
                <a:solidFill>
                  <a:schemeClr val="tx1"/>
                </a:solidFill>
              </a:rPr>
              <a:t>     -</a:t>
            </a:r>
            <a:r>
              <a:rPr lang="it-IT" b="1" dirty="0">
                <a:solidFill>
                  <a:schemeClr val="tx1"/>
                </a:solidFill>
              </a:rPr>
              <a:t>Ricostruzione delle velette come da  progetto originale </a:t>
            </a:r>
          </a:p>
          <a:p>
            <a:pPr algn="just"/>
            <a:r>
              <a:rPr lang="it-IT" b="1" dirty="0" smtClean="0">
                <a:solidFill>
                  <a:schemeClr val="tx1"/>
                </a:solidFill>
              </a:rPr>
              <a:t>     - </a:t>
            </a:r>
            <a:r>
              <a:rPr lang="it-IT" b="1" dirty="0">
                <a:solidFill>
                  <a:schemeClr val="tx1"/>
                </a:solidFill>
              </a:rPr>
              <a:t>Rifacimento di tutte le finestre del salone come da progetto originale.</a:t>
            </a:r>
          </a:p>
          <a:p>
            <a:pPr algn="just"/>
            <a:r>
              <a:rPr lang="it-IT" b="1" dirty="0">
                <a:solidFill>
                  <a:schemeClr val="tx1"/>
                </a:solidFill>
              </a:rPr>
              <a:t> </a:t>
            </a:r>
          </a:p>
          <a:p>
            <a:pPr algn="just"/>
            <a:r>
              <a:rPr lang="it-IT" b="1" dirty="0">
                <a:solidFill>
                  <a:schemeClr val="tx1"/>
                </a:solidFill>
              </a:rPr>
              <a:t> </a:t>
            </a:r>
          </a:p>
          <a:p>
            <a:pPr algn="just"/>
            <a:r>
              <a:rPr lang="it-IT" b="1" dirty="0" smtClean="0">
                <a:solidFill>
                  <a:schemeClr val="tx1"/>
                </a:solidFill>
              </a:rPr>
              <a:t>			</a:t>
            </a:r>
            <a:r>
              <a:rPr lang="it-IT" sz="4300" b="1" u="sng" dirty="0" smtClean="0">
                <a:solidFill>
                  <a:schemeClr val="tx1"/>
                </a:solidFill>
              </a:rPr>
              <a:t>Ripristino </a:t>
            </a:r>
            <a:r>
              <a:rPr lang="it-IT" sz="4300" b="1" u="sng" dirty="0">
                <a:solidFill>
                  <a:schemeClr val="tx1"/>
                </a:solidFill>
              </a:rPr>
              <a:t>delle parti distrutte secondo verosimiglianza</a:t>
            </a:r>
          </a:p>
          <a:p>
            <a:pPr algn="just"/>
            <a:endParaRPr lang="it-IT" b="1" dirty="0" smtClean="0">
              <a:solidFill>
                <a:schemeClr val="tx1"/>
              </a:solidFill>
            </a:endParaRPr>
          </a:p>
          <a:p>
            <a:pPr algn="just"/>
            <a:r>
              <a:rPr lang="it-IT" b="1" dirty="0">
                <a:solidFill>
                  <a:schemeClr val="tx1"/>
                </a:solidFill>
              </a:rPr>
              <a:t> </a:t>
            </a:r>
            <a:r>
              <a:rPr lang="it-IT" b="1" dirty="0" smtClean="0">
                <a:solidFill>
                  <a:schemeClr val="tx1"/>
                </a:solidFill>
              </a:rPr>
              <a:t>     -</a:t>
            </a:r>
            <a:r>
              <a:rPr lang="it-IT" b="1" dirty="0">
                <a:solidFill>
                  <a:schemeClr val="tx1"/>
                </a:solidFill>
              </a:rPr>
              <a:t>Rifacimento della pensilina fronte mare </a:t>
            </a:r>
          </a:p>
          <a:p>
            <a:pPr algn="just"/>
            <a:r>
              <a:rPr lang="it-IT" b="1" dirty="0">
                <a:solidFill>
                  <a:schemeClr val="tx1"/>
                </a:solidFill>
              </a:rPr>
              <a:t> </a:t>
            </a:r>
          </a:p>
          <a:p>
            <a:pPr algn="just"/>
            <a:r>
              <a:rPr lang="it-IT" b="1" dirty="0" smtClean="0">
                <a:solidFill>
                  <a:schemeClr val="tx1"/>
                </a:solidFill>
              </a:rPr>
              <a:t>			</a:t>
            </a:r>
            <a:r>
              <a:rPr lang="it-IT" sz="4300" b="1" u="sng" dirty="0" smtClean="0">
                <a:solidFill>
                  <a:schemeClr val="tx1"/>
                </a:solidFill>
              </a:rPr>
              <a:t>Reintegrazione </a:t>
            </a:r>
            <a:r>
              <a:rPr lang="it-IT" sz="4300" b="1" u="sng" dirty="0">
                <a:solidFill>
                  <a:schemeClr val="tx1"/>
                </a:solidFill>
              </a:rPr>
              <a:t>dei colori originali scoperti durante i lavori</a:t>
            </a:r>
          </a:p>
          <a:p>
            <a:pPr algn="just"/>
            <a:r>
              <a:rPr lang="it-IT" b="1" dirty="0">
                <a:solidFill>
                  <a:schemeClr val="tx1"/>
                </a:solidFill>
              </a:rPr>
              <a:t> </a:t>
            </a:r>
          </a:p>
          <a:p>
            <a:pPr algn="just"/>
            <a:r>
              <a:rPr lang="it-IT" b="1" dirty="0" smtClean="0">
                <a:solidFill>
                  <a:schemeClr val="tx1"/>
                </a:solidFill>
              </a:rPr>
              <a:t>    -</a:t>
            </a:r>
            <a:r>
              <a:rPr lang="it-IT" b="1" dirty="0">
                <a:solidFill>
                  <a:schemeClr val="tx1"/>
                </a:solidFill>
              </a:rPr>
              <a:t>Corrimano scala</a:t>
            </a:r>
          </a:p>
          <a:p>
            <a:pPr algn="just"/>
            <a:r>
              <a:rPr lang="it-IT" b="1" dirty="0" smtClean="0">
                <a:solidFill>
                  <a:schemeClr val="tx1"/>
                </a:solidFill>
              </a:rPr>
              <a:t>    -</a:t>
            </a:r>
            <a:r>
              <a:rPr lang="it-IT" b="1" dirty="0">
                <a:solidFill>
                  <a:schemeClr val="tx1"/>
                </a:solidFill>
              </a:rPr>
              <a:t>Pareti piano terra</a:t>
            </a:r>
          </a:p>
          <a:p>
            <a:pPr algn="just"/>
            <a:r>
              <a:rPr lang="it-IT" b="1" dirty="0" smtClean="0">
                <a:solidFill>
                  <a:schemeClr val="tx1"/>
                </a:solidFill>
              </a:rPr>
              <a:t>    -</a:t>
            </a:r>
            <a:r>
              <a:rPr lang="it-IT" b="1" dirty="0">
                <a:solidFill>
                  <a:schemeClr val="tx1"/>
                </a:solidFill>
              </a:rPr>
              <a:t>Pareti piano interrato</a:t>
            </a:r>
          </a:p>
        </p:txBody>
      </p:sp>
      <p:sp>
        <p:nvSpPr>
          <p:cNvPr id="6" name="Segnaposto numero diapositiva 5"/>
          <p:cNvSpPr>
            <a:spLocks noGrp="1"/>
          </p:cNvSpPr>
          <p:nvPr>
            <p:ph type="sldNum" sz="quarter" idx="12"/>
          </p:nvPr>
        </p:nvSpPr>
        <p:spPr/>
        <p:txBody>
          <a:bodyPr/>
          <a:lstStyle/>
          <a:p>
            <a:fld id="{CE7773F0-CB03-4CF7-BBF9-E83A78656098}" type="slidenum">
              <a:rPr lang="it-IT" smtClean="0"/>
              <a:t>15</a:t>
            </a:fld>
            <a:endParaRPr lang="it-IT"/>
          </a:p>
        </p:txBody>
      </p:sp>
    </p:spTree>
    <p:extLst>
      <p:ext uri="{BB962C8B-B14F-4D97-AF65-F5344CB8AC3E}">
        <p14:creationId xmlns:p14="http://schemas.microsoft.com/office/powerpoint/2010/main" val="34226323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5" y="116632"/>
            <a:ext cx="8849242" cy="864096"/>
          </a:xfrm>
        </p:spPr>
        <p:txBody>
          <a:bodyPr/>
          <a:lstStyle/>
          <a:p>
            <a:r>
              <a:rPr lang="it-IT" dirty="0" smtClean="0"/>
              <a:t>Permessi edilizi</a:t>
            </a:r>
            <a:endParaRPr lang="it-IT" dirty="0"/>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980728"/>
            <a:ext cx="1779662" cy="2564904"/>
          </a:xfrm>
          <a:prstGeom prst="rect">
            <a:avLst/>
          </a:prstGeom>
        </p:spPr>
      </p:pic>
      <p:pic>
        <p:nvPicPr>
          <p:cNvPr id="9" name="Immagin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7382" y="1052736"/>
            <a:ext cx="3779912" cy="2212501"/>
          </a:xfrm>
          <a:prstGeom prst="rect">
            <a:avLst/>
          </a:prstGeom>
        </p:spPr>
      </p:pic>
      <p:pic>
        <p:nvPicPr>
          <p:cNvPr id="10" name="Immagin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0403" y="1052736"/>
            <a:ext cx="3096344" cy="2101213"/>
          </a:xfrm>
          <a:prstGeom prst="rect">
            <a:avLst/>
          </a:prstGeom>
        </p:spPr>
      </p:pic>
      <p:pic>
        <p:nvPicPr>
          <p:cNvPr id="14" name="Immagin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96" y="3690479"/>
            <a:ext cx="9001000" cy="2834865"/>
          </a:xfrm>
          <a:prstGeom prst="rect">
            <a:avLst/>
          </a:prstGeom>
        </p:spPr>
      </p:pic>
      <p:sp>
        <p:nvSpPr>
          <p:cNvPr id="5" name="Segnaposto numero diapositiva 4"/>
          <p:cNvSpPr>
            <a:spLocks noGrp="1"/>
          </p:cNvSpPr>
          <p:nvPr>
            <p:ph type="sldNum" sz="quarter" idx="12"/>
          </p:nvPr>
        </p:nvSpPr>
        <p:spPr/>
        <p:txBody>
          <a:bodyPr/>
          <a:lstStyle/>
          <a:p>
            <a:fld id="{CE7773F0-CB03-4CF7-BBF9-E83A78656098}" type="slidenum">
              <a:rPr lang="it-IT" smtClean="0"/>
              <a:t>16</a:t>
            </a:fld>
            <a:endParaRPr lang="it-IT"/>
          </a:p>
        </p:txBody>
      </p:sp>
      <p:sp>
        <p:nvSpPr>
          <p:cNvPr id="3" name="CasellaDiTesto 2"/>
          <p:cNvSpPr txBox="1"/>
          <p:nvPr/>
        </p:nvSpPr>
        <p:spPr>
          <a:xfrm>
            <a:off x="2771801" y="3265239"/>
            <a:ext cx="5256584" cy="553998"/>
          </a:xfrm>
          <a:prstGeom prst="rect">
            <a:avLst/>
          </a:prstGeom>
          <a:noFill/>
        </p:spPr>
        <p:txBody>
          <a:bodyPr wrap="square" rtlCol="0">
            <a:spAutoFit/>
          </a:bodyPr>
          <a:lstStyle/>
          <a:p>
            <a:r>
              <a:rPr lang="it-IT" sz="1200" dirty="0" err="1"/>
              <a:t>ACSRo</a:t>
            </a:r>
            <a:r>
              <a:rPr lang="it-IT" sz="1200" dirty="0"/>
              <a:t> fondo Moretti. Progetto approvato piano interrato</a:t>
            </a:r>
          </a:p>
          <a:p>
            <a:endParaRPr lang="it-IT" dirty="0"/>
          </a:p>
        </p:txBody>
      </p:sp>
      <p:sp>
        <p:nvSpPr>
          <p:cNvPr id="4" name="Segnaposto piè di pagina 3"/>
          <p:cNvSpPr>
            <a:spLocks noGrp="1"/>
          </p:cNvSpPr>
          <p:nvPr>
            <p:ph type="ftr" sz="quarter" idx="11"/>
          </p:nvPr>
        </p:nvSpPr>
        <p:spPr>
          <a:xfrm>
            <a:off x="1835696" y="6356350"/>
            <a:ext cx="4536504" cy="365125"/>
          </a:xfrm>
        </p:spPr>
        <p:txBody>
          <a:bodyPr/>
          <a:lstStyle/>
          <a:p>
            <a:r>
              <a:rPr lang="it-IT" dirty="0" smtClean="0">
                <a:solidFill>
                  <a:schemeClr val="tx1"/>
                </a:solidFill>
              </a:rPr>
              <a:t>Da ‘La Saracena’ di Annalisa Viati -  originali   in   </a:t>
            </a:r>
            <a:r>
              <a:rPr lang="it-IT" dirty="0" err="1" smtClean="0">
                <a:solidFill>
                  <a:schemeClr val="tx1"/>
                </a:solidFill>
              </a:rPr>
              <a:t>AAMMRo</a:t>
            </a:r>
            <a:r>
              <a:rPr lang="it-IT" dirty="0" smtClean="0">
                <a:solidFill>
                  <a:schemeClr val="tx1"/>
                </a:solidFill>
              </a:rPr>
              <a:t> e </a:t>
            </a:r>
            <a:r>
              <a:rPr lang="it-IT" dirty="0" err="1" smtClean="0">
                <a:solidFill>
                  <a:schemeClr val="tx1"/>
                </a:solidFill>
              </a:rPr>
              <a:t>ACSRo</a:t>
            </a:r>
            <a:endParaRPr lang="it-IT" dirty="0">
              <a:solidFill>
                <a:schemeClr val="tx1"/>
              </a:solidFill>
            </a:endParaRPr>
          </a:p>
        </p:txBody>
      </p:sp>
    </p:spTree>
    <p:extLst>
      <p:ext uri="{BB962C8B-B14F-4D97-AF65-F5344CB8AC3E}">
        <p14:creationId xmlns:p14="http://schemas.microsoft.com/office/powerpoint/2010/main" val="28221788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88640"/>
            <a:ext cx="8229600" cy="648072"/>
          </a:xfrm>
        </p:spPr>
        <p:txBody>
          <a:bodyPr>
            <a:normAutofit fontScale="90000"/>
          </a:bodyPr>
          <a:lstStyle/>
          <a:p>
            <a:r>
              <a:rPr lang="it-IT" dirty="0" smtClean="0"/>
              <a:t>RESTAURO INTONACI</a:t>
            </a:r>
            <a:endParaRPr lang="it-IT"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5976" y="836712"/>
            <a:ext cx="4577822" cy="3816424"/>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666" y="3890390"/>
            <a:ext cx="3686894" cy="2922174"/>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908720"/>
            <a:ext cx="3609032" cy="2922174"/>
          </a:xfrm>
          <a:prstGeom prst="rect">
            <a:avLst/>
          </a:prstGeom>
        </p:spPr>
      </p:pic>
      <p:sp>
        <p:nvSpPr>
          <p:cNvPr id="9" name="Segnaposto numero diapositiva 8"/>
          <p:cNvSpPr>
            <a:spLocks noGrp="1"/>
          </p:cNvSpPr>
          <p:nvPr>
            <p:ph type="sldNum" sz="quarter" idx="12"/>
          </p:nvPr>
        </p:nvSpPr>
        <p:spPr/>
        <p:txBody>
          <a:bodyPr/>
          <a:lstStyle/>
          <a:p>
            <a:fld id="{CE7773F0-CB03-4CF7-BBF9-E83A78656098}" type="slidenum">
              <a:rPr lang="it-IT" smtClean="0"/>
              <a:t>17</a:t>
            </a:fld>
            <a:endParaRPr lang="it-IT"/>
          </a:p>
        </p:txBody>
      </p:sp>
      <p:sp>
        <p:nvSpPr>
          <p:cNvPr id="8" name="CasellaDiTesto 7"/>
          <p:cNvSpPr txBox="1"/>
          <p:nvPr/>
        </p:nvSpPr>
        <p:spPr>
          <a:xfrm>
            <a:off x="5024707" y="5517232"/>
            <a:ext cx="3240360" cy="276999"/>
          </a:xfrm>
          <a:prstGeom prst="rect">
            <a:avLst/>
          </a:prstGeom>
          <a:noFill/>
        </p:spPr>
        <p:txBody>
          <a:bodyPr wrap="square" rtlCol="0">
            <a:spAutoFit/>
          </a:bodyPr>
          <a:lstStyle/>
          <a:p>
            <a:r>
              <a:rPr lang="it-IT" sz="1200" dirty="0" err="1" smtClean="0"/>
              <a:t>ACSRo</a:t>
            </a:r>
            <a:r>
              <a:rPr lang="it-IT" sz="1200" dirty="0" smtClean="0"/>
              <a:t>   Estratto della relazione tecnica</a:t>
            </a:r>
            <a:endParaRPr lang="it-IT" sz="1200" dirty="0"/>
          </a:p>
        </p:txBody>
      </p:sp>
    </p:spTree>
    <p:extLst>
      <p:ext uri="{BB962C8B-B14F-4D97-AF65-F5344CB8AC3E}">
        <p14:creationId xmlns:p14="http://schemas.microsoft.com/office/powerpoint/2010/main" val="40980368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88640"/>
            <a:ext cx="8229600" cy="720080"/>
          </a:xfrm>
        </p:spPr>
        <p:txBody>
          <a:bodyPr>
            <a:normAutofit fontScale="90000"/>
          </a:bodyPr>
          <a:lstStyle/>
          <a:p>
            <a:r>
              <a:rPr lang="it-IT" dirty="0"/>
              <a:t>RESTAURO INTONACI</a:t>
            </a: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3212976"/>
            <a:ext cx="1512168" cy="1008112"/>
          </a:xfrm>
          <a:prstGeom prst="rect">
            <a:avLst/>
          </a:prstGeom>
        </p:spPr>
      </p:pic>
      <p:pic>
        <p:nvPicPr>
          <p:cNvPr id="10" name="Immagin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306" y="4365104"/>
            <a:ext cx="1517374" cy="2404885"/>
          </a:xfrm>
          <a:prstGeom prst="rect">
            <a:avLst/>
          </a:prstGeom>
        </p:spPr>
      </p:pic>
      <p:pic>
        <p:nvPicPr>
          <p:cNvPr id="11" name="Immagin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5870" y="912237"/>
            <a:ext cx="1847804" cy="3284984"/>
          </a:xfrm>
          <a:prstGeom prst="rect">
            <a:avLst/>
          </a:prstGeom>
        </p:spPr>
      </p:pic>
      <p:pic>
        <p:nvPicPr>
          <p:cNvPr id="12" name="Immagin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912236"/>
            <a:ext cx="1609971" cy="2201347"/>
          </a:xfrm>
          <a:prstGeom prst="rect">
            <a:avLst/>
          </a:prstGeom>
        </p:spPr>
      </p:pic>
      <p:pic>
        <p:nvPicPr>
          <p:cNvPr id="13" name="Immagin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9712" y="926874"/>
            <a:ext cx="3131840" cy="2430117"/>
          </a:xfrm>
          <a:prstGeom prst="rect">
            <a:avLst/>
          </a:prstGeom>
        </p:spPr>
      </p:pic>
      <p:pic>
        <p:nvPicPr>
          <p:cNvPr id="14" name="Immagin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61710" y="3717032"/>
            <a:ext cx="3167844" cy="2786714"/>
          </a:xfrm>
          <a:prstGeom prst="rect">
            <a:avLst/>
          </a:prstGeom>
        </p:spPr>
      </p:pic>
      <p:pic>
        <p:nvPicPr>
          <p:cNvPr id="16" name="Immagin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94879" y="912237"/>
            <a:ext cx="1847804" cy="3284984"/>
          </a:xfrm>
          <a:prstGeom prst="rect">
            <a:avLst/>
          </a:prstGeom>
        </p:spPr>
      </p:pic>
      <p:pic>
        <p:nvPicPr>
          <p:cNvPr id="17" name="Immagin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45870" y="4377545"/>
            <a:ext cx="3779912" cy="2126201"/>
          </a:xfrm>
          <a:prstGeom prst="rect">
            <a:avLst/>
          </a:prstGeom>
        </p:spPr>
      </p:pic>
      <p:sp>
        <p:nvSpPr>
          <p:cNvPr id="5" name="Segnaposto numero diapositiva 4"/>
          <p:cNvSpPr>
            <a:spLocks noGrp="1"/>
          </p:cNvSpPr>
          <p:nvPr>
            <p:ph type="sldNum" sz="quarter" idx="12"/>
          </p:nvPr>
        </p:nvSpPr>
        <p:spPr/>
        <p:txBody>
          <a:bodyPr/>
          <a:lstStyle/>
          <a:p>
            <a:fld id="{CE7773F0-CB03-4CF7-BBF9-E83A78656098}" type="slidenum">
              <a:rPr lang="it-IT" smtClean="0"/>
              <a:t>18</a:t>
            </a:fld>
            <a:endParaRPr lang="it-IT"/>
          </a:p>
        </p:txBody>
      </p:sp>
    </p:spTree>
    <p:extLst>
      <p:ext uri="{BB962C8B-B14F-4D97-AF65-F5344CB8AC3E}">
        <p14:creationId xmlns:p14="http://schemas.microsoft.com/office/powerpoint/2010/main" val="5908847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06090"/>
          </a:xfrm>
        </p:spPr>
        <p:txBody>
          <a:bodyPr>
            <a:normAutofit fontScale="90000"/>
          </a:bodyPr>
          <a:lstStyle/>
          <a:p>
            <a:r>
              <a:rPr lang="it-IT" dirty="0" smtClean="0"/>
              <a:t>RESTAURO INFISSI</a:t>
            </a:r>
            <a:endParaRPr lang="it-IT" dirty="0"/>
          </a:p>
        </p:txBody>
      </p:sp>
      <p:pic>
        <p:nvPicPr>
          <p:cNvPr id="14" name="Immagin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309" y="4581128"/>
            <a:ext cx="1525098" cy="2033464"/>
          </a:xfrm>
          <a:prstGeom prst="rect">
            <a:avLst/>
          </a:prstGeom>
        </p:spPr>
      </p:pic>
      <p:pic>
        <p:nvPicPr>
          <p:cNvPr id="16" name="Immagin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6221" y="908720"/>
            <a:ext cx="1831684" cy="1999226"/>
          </a:xfrm>
          <a:prstGeom prst="rect">
            <a:avLst/>
          </a:prstGeom>
        </p:spPr>
      </p:pic>
      <p:pic>
        <p:nvPicPr>
          <p:cNvPr id="17" name="Immagin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7944" y="2996952"/>
            <a:ext cx="1872208" cy="3353712"/>
          </a:xfrm>
          <a:prstGeom prst="rect">
            <a:avLst/>
          </a:prstGeom>
        </p:spPr>
      </p:pic>
      <p:pic>
        <p:nvPicPr>
          <p:cNvPr id="18" name="Immagin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6220" y="2953668"/>
            <a:ext cx="1910810" cy="3396996"/>
          </a:xfrm>
          <a:prstGeom prst="rect">
            <a:avLst/>
          </a:prstGeom>
        </p:spPr>
      </p:pic>
      <p:pic>
        <p:nvPicPr>
          <p:cNvPr id="19" name="Immagin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96" y="188640"/>
            <a:ext cx="1840724" cy="4185333"/>
          </a:xfrm>
          <a:prstGeom prst="rect">
            <a:avLst/>
          </a:prstGeom>
        </p:spPr>
      </p:pic>
      <p:pic>
        <p:nvPicPr>
          <p:cNvPr id="20" name="Immagin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32239" y="476672"/>
            <a:ext cx="2296265" cy="2520280"/>
          </a:xfrm>
          <a:prstGeom prst="rect">
            <a:avLst/>
          </a:prstGeom>
        </p:spPr>
      </p:pic>
      <p:pic>
        <p:nvPicPr>
          <p:cNvPr id="21" name="Immagin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8271" y="908721"/>
            <a:ext cx="2259914" cy="1961716"/>
          </a:xfrm>
          <a:prstGeom prst="rect">
            <a:avLst/>
          </a:prstGeom>
        </p:spPr>
      </p:pic>
      <p:pic>
        <p:nvPicPr>
          <p:cNvPr id="22" name="Immagin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56754" y="3212976"/>
            <a:ext cx="2571751" cy="3151623"/>
          </a:xfrm>
          <a:prstGeom prst="rect">
            <a:avLst/>
          </a:prstGeom>
        </p:spPr>
      </p:pic>
      <p:sp>
        <p:nvSpPr>
          <p:cNvPr id="5" name="Segnaposto numero diapositiva 4"/>
          <p:cNvSpPr>
            <a:spLocks noGrp="1"/>
          </p:cNvSpPr>
          <p:nvPr>
            <p:ph type="sldNum" sz="quarter" idx="12"/>
          </p:nvPr>
        </p:nvSpPr>
        <p:spPr/>
        <p:txBody>
          <a:bodyPr/>
          <a:lstStyle/>
          <a:p>
            <a:fld id="{CE7773F0-CB03-4CF7-BBF9-E83A78656098}" type="slidenum">
              <a:rPr lang="it-IT" smtClean="0"/>
              <a:t>19</a:t>
            </a:fld>
            <a:endParaRPr lang="it-IT"/>
          </a:p>
        </p:txBody>
      </p:sp>
    </p:spTree>
    <p:extLst>
      <p:ext uri="{BB962C8B-B14F-4D97-AF65-F5344CB8AC3E}">
        <p14:creationId xmlns:p14="http://schemas.microsoft.com/office/powerpoint/2010/main" val="26109153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11560" y="404664"/>
            <a:ext cx="7772400" cy="504056"/>
          </a:xfrm>
        </p:spPr>
        <p:txBody>
          <a:bodyPr>
            <a:normAutofit fontScale="90000"/>
          </a:bodyPr>
          <a:lstStyle/>
          <a:p>
            <a:r>
              <a:rPr lang="it-IT" dirty="0" smtClean="0"/>
              <a:t>Stato dei luoghi-aprile 2016</a:t>
            </a:r>
            <a:br>
              <a:rPr lang="it-IT" dirty="0" smtClean="0"/>
            </a:br>
            <a:endParaRPr lang="it-IT" dirty="0"/>
          </a:p>
        </p:txBody>
      </p:sp>
      <p:sp>
        <p:nvSpPr>
          <p:cNvPr id="3" name="Sottotitolo 2"/>
          <p:cNvSpPr>
            <a:spLocks noGrp="1"/>
          </p:cNvSpPr>
          <p:nvPr>
            <p:ph type="subTitle" idx="1"/>
          </p:nvPr>
        </p:nvSpPr>
        <p:spPr>
          <a:xfrm>
            <a:off x="1371600" y="764704"/>
            <a:ext cx="6400800" cy="504056"/>
          </a:xfrm>
        </p:spPr>
        <p:txBody>
          <a:bodyPr>
            <a:normAutofit/>
          </a:bodyPr>
          <a:lstStyle/>
          <a:p>
            <a:r>
              <a:rPr lang="it-IT" sz="2400" dirty="0" smtClean="0">
                <a:solidFill>
                  <a:schemeClr val="tx1"/>
                </a:solidFill>
              </a:rPr>
              <a:t>Vista dalla strada </a:t>
            </a:r>
            <a:endParaRPr lang="it-IT" sz="2400" dirty="0">
              <a:solidFill>
                <a:schemeClr val="tx1"/>
              </a:solidFill>
            </a:endParaRP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97" y="2755437"/>
            <a:ext cx="4464496" cy="2977819"/>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4053" y="2852936"/>
            <a:ext cx="4372443" cy="2952328"/>
          </a:xfrm>
          <a:prstGeom prst="rect">
            <a:avLst/>
          </a:prstGeom>
        </p:spPr>
      </p:pic>
      <p:sp>
        <p:nvSpPr>
          <p:cNvPr id="8" name="Segnaposto numero diapositiva 7"/>
          <p:cNvSpPr>
            <a:spLocks noGrp="1"/>
          </p:cNvSpPr>
          <p:nvPr>
            <p:ph type="sldNum" sz="quarter" idx="12"/>
          </p:nvPr>
        </p:nvSpPr>
        <p:spPr/>
        <p:txBody>
          <a:bodyPr/>
          <a:lstStyle/>
          <a:p>
            <a:fld id="{CE7773F0-CB03-4CF7-BBF9-E83A78656098}" type="slidenum">
              <a:rPr lang="it-IT" smtClean="0">
                <a:solidFill>
                  <a:schemeClr val="tx1"/>
                </a:solidFill>
              </a:rPr>
              <a:t>2</a:t>
            </a:fld>
            <a:endParaRPr lang="it-IT" dirty="0">
              <a:solidFill>
                <a:schemeClr val="tx1"/>
              </a:solidFill>
            </a:endParaRPr>
          </a:p>
        </p:txBody>
      </p:sp>
    </p:spTree>
    <p:extLst>
      <p:ext uri="{BB962C8B-B14F-4D97-AF65-F5344CB8AC3E}">
        <p14:creationId xmlns:p14="http://schemas.microsoft.com/office/powerpoint/2010/main" val="26616901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60649"/>
            <a:ext cx="7772400" cy="504055"/>
          </a:xfrm>
        </p:spPr>
        <p:txBody>
          <a:bodyPr>
            <a:normAutofit fontScale="90000"/>
          </a:bodyPr>
          <a:lstStyle/>
          <a:p>
            <a:r>
              <a:rPr lang="it-IT" dirty="0" smtClean="0"/>
              <a:t>STRUTTURA PORTANTE</a:t>
            </a:r>
            <a:endParaRPr lang="it-IT" dirty="0"/>
          </a:p>
        </p:txBody>
      </p:sp>
      <p:sp>
        <p:nvSpPr>
          <p:cNvPr id="3" name="Sottotitolo 2"/>
          <p:cNvSpPr>
            <a:spLocks noGrp="1"/>
          </p:cNvSpPr>
          <p:nvPr>
            <p:ph type="subTitle" idx="1"/>
          </p:nvPr>
        </p:nvSpPr>
        <p:spPr>
          <a:xfrm>
            <a:off x="1371600" y="764704"/>
            <a:ext cx="6400800" cy="504056"/>
          </a:xfrm>
        </p:spPr>
        <p:txBody>
          <a:bodyPr>
            <a:normAutofit/>
          </a:bodyPr>
          <a:lstStyle/>
          <a:p>
            <a:r>
              <a:rPr lang="it-IT" sz="2200" dirty="0" smtClean="0">
                <a:solidFill>
                  <a:schemeClr val="tx1"/>
                </a:solidFill>
              </a:rPr>
              <a:t>PROGETTO GENERALE FINESTRE E VELETTE</a:t>
            </a:r>
            <a:endParaRPr lang="it-IT" sz="2200" dirty="0">
              <a:solidFill>
                <a:schemeClr val="tx1"/>
              </a:solidFill>
            </a:endParaRPr>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3" y="1170029"/>
            <a:ext cx="8810114" cy="1872208"/>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13" y="2492896"/>
            <a:ext cx="2060259" cy="3662683"/>
          </a:xfrm>
          <a:prstGeom prst="rect">
            <a:avLst/>
          </a:prstGeom>
        </p:spPr>
      </p:pic>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9792" y="4090555"/>
            <a:ext cx="3823136" cy="2150514"/>
          </a:xfrm>
          <a:prstGeom prst="rect">
            <a:avLst/>
          </a:prstGeom>
        </p:spPr>
      </p:pic>
      <p:pic>
        <p:nvPicPr>
          <p:cNvPr id="9" name="Immagin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3" y="2780928"/>
            <a:ext cx="2016224" cy="3460141"/>
          </a:xfrm>
          <a:prstGeom prst="rect">
            <a:avLst/>
          </a:prstGeom>
        </p:spPr>
      </p:pic>
      <p:sp>
        <p:nvSpPr>
          <p:cNvPr id="10" name="Segnaposto numero diapositiva 9"/>
          <p:cNvSpPr>
            <a:spLocks noGrp="1"/>
          </p:cNvSpPr>
          <p:nvPr>
            <p:ph type="sldNum" sz="quarter" idx="12"/>
          </p:nvPr>
        </p:nvSpPr>
        <p:spPr/>
        <p:txBody>
          <a:bodyPr/>
          <a:lstStyle/>
          <a:p>
            <a:fld id="{CE7773F0-CB03-4CF7-BBF9-E83A78656098}" type="slidenum">
              <a:rPr lang="it-IT" smtClean="0"/>
              <a:t>20</a:t>
            </a:fld>
            <a:endParaRPr lang="it-IT"/>
          </a:p>
        </p:txBody>
      </p:sp>
    </p:spTree>
    <p:extLst>
      <p:ext uri="{BB962C8B-B14F-4D97-AF65-F5344CB8AC3E}">
        <p14:creationId xmlns:p14="http://schemas.microsoft.com/office/powerpoint/2010/main" val="20862128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850106"/>
          </a:xfrm>
        </p:spPr>
        <p:txBody>
          <a:bodyPr>
            <a:normAutofit/>
          </a:bodyPr>
          <a:lstStyle/>
          <a:p>
            <a:r>
              <a:rPr lang="it-IT" sz="4000" dirty="0" smtClean="0"/>
              <a:t>PENSILINA FRONTE MARE</a:t>
            </a:r>
            <a:endParaRPr lang="it-IT" sz="4000"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7" y="1268760"/>
            <a:ext cx="2808313" cy="1800200"/>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2160" y="1230427"/>
            <a:ext cx="2987824" cy="1838533"/>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7568" y="3212976"/>
            <a:ext cx="5388864" cy="3389760"/>
          </a:xfrm>
          <a:prstGeom prst="rect">
            <a:avLst/>
          </a:prstGeom>
        </p:spPr>
      </p:pic>
      <p:pic>
        <p:nvPicPr>
          <p:cNvPr id="3" name="Immagin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8108" y="1268760"/>
            <a:ext cx="2627784" cy="1800200"/>
          </a:xfrm>
          <a:prstGeom prst="rect">
            <a:avLst/>
          </a:prstGeom>
        </p:spPr>
      </p:pic>
      <p:sp>
        <p:nvSpPr>
          <p:cNvPr id="9" name="Segnaposto numero diapositiva 8"/>
          <p:cNvSpPr>
            <a:spLocks noGrp="1"/>
          </p:cNvSpPr>
          <p:nvPr>
            <p:ph type="sldNum" sz="quarter" idx="12"/>
          </p:nvPr>
        </p:nvSpPr>
        <p:spPr/>
        <p:txBody>
          <a:bodyPr/>
          <a:lstStyle/>
          <a:p>
            <a:fld id="{CE7773F0-CB03-4CF7-BBF9-E83A78656098}" type="slidenum">
              <a:rPr lang="it-IT" smtClean="0"/>
              <a:t>21</a:t>
            </a:fld>
            <a:endParaRPr lang="it-IT"/>
          </a:p>
        </p:txBody>
      </p:sp>
    </p:spTree>
    <p:extLst>
      <p:ext uri="{BB962C8B-B14F-4D97-AF65-F5344CB8AC3E}">
        <p14:creationId xmlns:p14="http://schemas.microsoft.com/office/powerpoint/2010/main" val="20754999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88640"/>
            <a:ext cx="8229600" cy="792088"/>
          </a:xfrm>
        </p:spPr>
        <p:txBody>
          <a:bodyPr>
            <a:normAutofit/>
          </a:bodyPr>
          <a:lstStyle/>
          <a:p>
            <a:r>
              <a:rPr lang="it-IT" sz="4000" dirty="0" smtClean="0"/>
              <a:t>VELETTE</a:t>
            </a:r>
            <a:endParaRPr lang="it-IT" sz="4000" dirty="0"/>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1" y="908720"/>
            <a:ext cx="2688299" cy="1825136"/>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832" y="954194"/>
            <a:ext cx="2592288" cy="1779662"/>
          </a:xfrm>
          <a:prstGeom prst="rect">
            <a:avLst/>
          </a:prstGeom>
        </p:spPr>
      </p:pic>
      <p:pic>
        <p:nvPicPr>
          <p:cNvPr id="5" name="Immagin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2160" y="3140968"/>
            <a:ext cx="2880320" cy="1562888"/>
          </a:xfrm>
          <a:prstGeom prst="rect">
            <a:avLst/>
          </a:prstGeom>
        </p:spPr>
      </p:pic>
      <p:pic>
        <p:nvPicPr>
          <p:cNvPr id="6" name="Immagin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6922" y="4808308"/>
            <a:ext cx="2760306" cy="1697652"/>
          </a:xfrm>
          <a:prstGeom prst="rect">
            <a:avLst/>
          </a:prstGeom>
        </p:spPr>
      </p:pic>
      <p:pic>
        <p:nvPicPr>
          <p:cNvPr id="7" name="Immagin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9450" y="3104214"/>
            <a:ext cx="2843808" cy="1599642"/>
          </a:xfrm>
          <a:prstGeom prst="rect">
            <a:avLst/>
          </a:prstGeom>
        </p:spPr>
      </p:pic>
      <p:pic>
        <p:nvPicPr>
          <p:cNvPr id="8" name="Immagin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12160" y="944055"/>
            <a:ext cx="2880320" cy="1761660"/>
          </a:xfrm>
          <a:prstGeom prst="rect">
            <a:avLst/>
          </a:prstGeom>
        </p:spPr>
      </p:pic>
      <p:pic>
        <p:nvPicPr>
          <p:cNvPr id="9" name="Immagin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520" y="2837780"/>
            <a:ext cx="2216844" cy="3941056"/>
          </a:xfrm>
          <a:prstGeom prst="rect">
            <a:avLst/>
          </a:prstGeom>
        </p:spPr>
      </p:pic>
      <p:pic>
        <p:nvPicPr>
          <p:cNvPr id="10" name="Immagin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6676811" y="4269671"/>
            <a:ext cx="1715653" cy="2756925"/>
          </a:xfrm>
          <a:prstGeom prst="rect">
            <a:avLst/>
          </a:prstGeom>
        </p:spPr>
      </p:pic>
      <p:sp>
        <p:nvSpPr>
          <p:cNvPr id="13" name="Segnaposto numero diapositiva 12"/>
          <p:cNvSpPr>
            <a:spLocks noGrp="1"/>
          </p:cNvSpPr>
          <p:nvPr>
            <p:ph type="sldNum" sz="quarter" idx="12"/>
          </p:nvPr>
        </p:nvSpPr>
        <p:spPr/>
        <p:txBody>
          <a:bodyPr/>
          <a:lstStyle/>
          <a:p>
            <a:fld id="{CE7773F0-CB03-4CF7-BBF9-E83A78656098}" type="slidenum">
              <a:rPr lang="it-IT" smtClean="0"/>
              <a:t>22</a:t>
            </a:fld>
            <a:endParaRPr lang="it-IT"/>
          </a:p>
        </p:txBody>
      </p:sp>
    </p:spTree>
    <p:extLst>
      <p:ext uri="{BB962C8B-B14F-4D97-AF65-F5344CB8AC3E}">
        <p14:creationId xmlns:p14="http://schemas.microsoft.com/office/powerpoint/2010/main" val="9212894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88640"/>
            <a:ext cx="8229600" cy="648072"/>
          </a:xfrm>
        </p:spPr>
        <p:txBody>
          <a:bodyPr>
            <a:normAutofit fontScale="90000"/>
          </a:bodyPr>
          <a:lstStyle/>
          <a:p>
            <a:r>
              <a:rPr lang="it-IT" dirty="0" smtClean="0"/>
              <a:t>IL GROTTONE</a:t>
            </a:r>
            <a:endParaRPr lang="it-IT"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244" y="908720"/>
            <a:ext cx="2528636" cy="2088232"/>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5816" y="835872"/>
            <a:ext cx="2016224" cy="2161080"/>
          </a:xfrm>
          <a:prstGeom prst="rect">
            <a:avLst/>
          </a:prstGeom>
        </p:spPr>
      </p:pic>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418" y="3356992"/>
            <a:ext cx="2592288" cy="1944216"/>
          </a:xfrm>
          <a:prstGeom prst="rect">
            <a:avLst/>
          </a:prstGeom>
        </p:spPr>
      </p:pic>
      <p:pic>
        <p:nvPicPr>
          <p:cNvPr id="10" name="Immagin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172" y="5445224"/>
            <a:ext cx="2619534" cy="1299980"/>
          </a:xfrm>
          <a:prstGeom prst="rect">
            <a:avLst/>
          </a:prstGeom>
        </p:spPr>
      </p:pic>
      <p:pic>
        <p:nvPicPr>
          <p:cNvPr id="12" name="Immagin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9872" y="3356992"/>
            <a:ext cx="2283718" cy="3096344"/>
          </a:xfrm>
          <a:prstGeom prst="rect">
            <a:avLst/>
          </a:prstGeom>
        </p:spPr>
      </p:pic>
      <p:pic>
        <p:nvPicPr>
          <p:cNvPr id="13" name="Immagin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8184" y="3356992"/>
            <a:ext cx="2376264" cy="3096344"/>
          </a:xfrm>
          <a:prstGeom prst="rect">
            <a:avLst/>
          </a:prstGeom>
        </p:spPr>
      </p:pic>
      <p:pic>
        <p:nvPicPr>
          <p:cNvPr id="14" name="Immagin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48064" y="941546"/>
            <a:ext cx="3419856" cy="2340864"/>
          </a:xfrm>
          <a:prstGeom prst="rect">
            <a:avLst/>
          </a:prstGeom>
        </p:spPr>
      </p:pic>
      <p:sp>
        <p:nvSpPr>
          <p:cNvPr id="7" name="Segnaposto numero diapositiva 6"/>
          <p:cNvSpPr>
            <a:spLocks noGrp="1"/>
          </p:cNvSpPr>
          <p:nvPr>
            <p:ph type="sldNum" sz="quarter" idx="12"/>
          </p:nvPr>
        </p:nvSpPr>
        <p:spPr/>
        <p:txBody>
          <a:bodyPr/>
          <a:lstStyle/>
          <a:p>
            <a:fld id="{CE7773F0-CB03-4CF7-BBF9-E83A78656098}" type="slidenum">
              <a:rPr lang="it-IT" smtClean="0"/>
              <a:t>23</a:t>
            </a:fld>
            <a:endParaRPr lang="it-IT"/>
          </a:p>
        </p:txBody>
      </p:sp>
      <p:sp>
        <p:nvSpPr>
          <p:cNvPr id="3" name="Segnaposto piè di pagina 2"/>
          <p:cNvSpPr>
            <a:spLocks noGrp="1"/>
          </p:cNvSpPr>
          <p:nvPr>
            <p:ph type="ftr" sz="quarter" idx="11"/>
          </p:nvPr>
        </p:nvSpPr>
        <p:spPr>
          <a:xfrm>
            <a:off x="3635896" y="6453336"/>
            <a:ext cx="4248472" cy="268139"/>
          </a:xfrm>
        </p:spPr>
        <p:txBody>
          <a:bodyPr/>
          <a:lstStyle/>
          <a:p>
            <a:r>
              <a:rPr lang="it-IT" dirty="0" err="1" smtClean="0">
                <a:solidFill>
                  <a:schemeClr val="tx1"/>
                </a:solidFill>
              </a:rPr>
              <a:t>ACSRo</a:t>
            </a:r>
            <a:r>
              <a:rPr lang="it-IT" dirty="0" smtClean="0">
                <a:solidFill>
                  <a:schemeClr val="tx1"/>
                </a:solidFill>
              </a:rPr>
              <a:t> Questionario per Julius </a:t>
            </a:r>
            <a:r>
              <a:rPr lang="it-IT" dirty="0" err="1" smtClean="0">
                <a:solidFill>
                  <a:schemeClr val="tx1"/>
                </a:solidFill>
              </a:rPr>
              <a:t>Hoffam</a:t>
            </a:r>
            <a:r>
              <a:rPr lang="it-IT" dirty="0" smtClean="0">
                <a:solidFill>
                  <a:schemeClr val="tx1"/>
                </a:solidFill>
              </a:rPr>
              <a:t> editrice sul cancello</a:t>
            </a:r>
            <a:endParaRPr lang="it-IT" dirty="0">
              <a:solidFill>
                <a:schemeClr val="tx1"/>
              </a:solidFill>
            </a:endParaRPr>
          </a:p>
        </p:txBody>
      </p:sp>
      <p:sp>
        <p:nvSpPr>
          <p:cNvPr id="6" name="CasellaDiTesto 5"/>
          <p:cNvSpPr txBox="1"/>
          <p:nvPr/>
        </p:nvSpPr>
        <p:spPr>
          <a:xfrm>
            <a:off x="171644" y="2996952"/>
            <a:ext cx="2852470" cy="276999"/>
          </a:xfrm>
          <a:prstGeom prst="rect">
            <a:avLst/>
          </a:prstGeom>
          <a:noFill/>
        </p:spPr>
        <p:txBody>
          <a:bodyPr wrap="square" rtlCol="0">
            <a:spAutoFit/>
          </a:bodyPr>
          <a:lstStyle/>
          <a:p>
            <a:r>
              <a:rPr lang="it-IT" sz="1200" dirty="0" err="1" smtClean="0"/>
              <a:t>ACSRo</a:t>
            </a:r>
            <a:r>
              <a:rPr lang="it-IT" sz="1200" dirty="0" smtClean="0"/>
              <a:t> fondo </a:t>
            </a:r>
            <a:r>
              <a:rPr lang="it-IT" sz="1200" dirty="0" err="1" smtClean="0"/>
              <a:t>Morettifoto</a:t>
            </a:r>
            <a:r>
              <a:rPr lang="it-IT" sz="1200" dirty="0" smtClean="0"/>
              <a:t> Alberto Cartoni  </a:t>
            </a:r>
            <a:endParaRPr lang="it-IT" sz="1200" dirty="0"/>
          </a:p>
        </p:txBody>
      </p:sp>
      <p:sp>
        <p:nvSpPr>
          <p:cNvPr id="9" name="CasellaDiTesto 8"/>
          <p:cNvSpPr txBox="1"/>
          <p:nvPr/>
        </p:nvSpPr>
        <p:spPr>
          <a:xfrm>
            <a:off x="5220072" y="3068961"/>
            <a:ext cx="2808079" cy="276999"/>
          </a:xfrm>
          <a:prstGeom prst="rect">
            <a:avLst/>
          </a:prstGeom>
          <a:noFill/>
        </p:spPr>
        <p:txBody>
          <a:bodyPr wrap="square" rtlCol="0">
            <a:spAutoFit/>
          </a:bodyPr>
          <a:lstStyle/>
          <a:p>
            <a:r>
              <a:rPr lang="it-IT" sz="1200" dirty="0" err="1" smtClean="0"/>
              <a:t>ACSRo</a:t>
            </a:r>
            <a:r>
              <a:rPr lang="it-IT" sz="1200" dirty="0" smtClean="0"/>
              <a:t> fondo Moretti disegno autografo</a:t>
            </a:r>
            <a:endParaRPr lang="it-IT" sz="1200" dirty="0"/>
          </a:p>
        </p:txBody>
      </p:sp>
    </p:spTree>
    <p:extLst>
      <p:ext uri="{BB962C8B-B14F-4D97-AF65-F5344CB8AC3E}">
        <p14:creationId xmlns:p14="http://schemas.microsoft.com/office/powerpoint/2010/main" val="33351800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6632"/>
            <a:ext cx="8229600" cy="720080"/>
          </a:xfrm>
        </p:spPr>
        <p:txBody>
          <a:bodyPr>
            <a:normAutofit/>
          </a:bodyPr>
          <a:lstStyle/>
          <a:p>
            <a:r>
              <a:rPr lang="it-IT" sz="4000" dirty="0" smtClean="0"/>
              <a:t>SPOT</a:t>
            </a:r>
            <a:endParaRPr lang="it-IT" sz="4000" dirty="0"/>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289" y="836711"/>
            <a:ext cx="2290496" cy="2952329"/>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104" y="836712"/>
            <a:ext cx="3528392" cy="2823515"/>
          </a:xfrm>
          <a:prstGeom prst="rect">
            <a:avLst/>
          </a:prstGeom>
        </p:spPr>
      </p:pic>
      <p:pic>
        <p:nvPicPr>
          <p:cNvPr id="5" name="Immagin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288" y="4113205"/>
            <a:ext cx="4067944" cy="2525029"/>
          </a:xfrm>
          <a:prstGeom prst="rect">
            <a:avLst/>
          </a:prstGeom>
        </p:spPr>
      </p:pic>
      <p:pic>
        <p:nvPicPr>
          <p:cNvPr id="7" name="Immagin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3560" y="3726914"/>
            <a:ext cx="3960440" cy="3022807"/>
          </a:xfrm>
          <a:prstGeom prst="rect">
            <a:avLst/>
          </a:prstGeom>
        </p:spPr>
      </p:pic>
      <p:pic>
        <p:nvPicPr>
          <p:cNvPr id="9" name="Immagin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1840" y="836712"/>
            <a:ext cx="2029968" cy="3048000"/>
          </a:xfrm>
          <a:prstGeom prst="rect">
            <a:avLst/>
          </a:prstGeom>
        </p:spPr>
      </p:pic>
      <p:sp>
        <p:nvSpPr>
          <p:cNvPr id="10" name="Segnaposto numero diapositiva 9"/>
          <p:cNvSpPr>
            <a:spLocks noGrp="1"/>
          </p:cNvSpPr>
          <p:nvPr>
            <p:ph type="sldNum" sz="quarter" idx="12"/>
          </p:nvPr>
        </p:nvSpPr>
        <p:spPr/>
        <p:txBody>
          <a:bodyPr/>
          <a:lstStyle/>
          <a:p>
            <a:fld id="{CE7773F0-CB03-4CF7-BBF9-E83A78656098}" type="slidenum">
              <a:rPr lang="it-IT" smtClean="0"/>
              <a:t>24</a:t>
            </a:fld>
            <a:endParaRPr lang="it-IT"/>
          </a:p>
        </p:txBody>
      </p:sp>
    </p:spTree>
    <p:extLst>
      <p:ext uri="{BB962C8B-B14F-4D97-AF65-F5344CB8AC3E}">
        <p14:creationId xmlns:p14="http://schemas.microsoft.com/office/powerpoint/2010/main" val="32488994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34082"/>
          </a:xfrm>
        </p:spPr>
        <p:txBody>
          <a:bodyPr>
            <a:normAutofit fontScale="90000"/>
          </a:bodyPr>
          <a:lstStyle/>
          <a:p>
            <a:r>
              <a:rPr lang="it-IT" dirty="0" smtClean="0"/>
              <a:t>2020</a:t>
            </a:r>
            <a:endParaRPr lang="it-IT" dirty="0"/>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648" y="1268760"/>
            <a:ext cx="6840252" cy="4560168"/>
          </a:xfrm>
          <a:prstGeom prst="rect">
            <a:avLst/>
          </a:prstGeom>
        </p:spPr>
      </p:pic>
      <p:sp>
        <p:nvSpPr>
          <p:cNvPr id="6" name="Segnaposto numero diapositiva 5"/>
          <p:cNvSpPr>
            <a:spLocks noGrp="1"/>
          </p:cNvSpPr>
          <p:nvPr>
            <p:ph type="sldNum" sz="quarter" idx="12"/>
          </p:nvPr>
        </p:nvSpPr>
        <p:spPr/>
        <p:txBody>
          <a:bodyPr/>
          <a:lstStyle/>
          <a:p>
            <a:fld id="{CE7773F0-CB03-4CF7-BBF9-E83A78656098}" type="slidenum">
              <a:rPr lang="it-IT" smtClean="0"/>
              <a:t>25</a:t>
            </a:fld>
            <a:endParaRPr lang="it-IT"/>
          </a:p>
        </p:txBody>
      </p:sp>
      <p:sp>
        <p:nvSpPr>
          <p:cNvPr id="4" name="Segnaposto piè di pagina 3"/>
          <p:cNvSpPr>
            <a:spLocks noGrp="1"/>
          </p:cNvSpPr>
          <p:nvPr>
            <p:ph type="ftr" sz="quarter" idx="11"/>
          </p:nvPr>
        </p:nvSpPr>
        <p:spPr>
          <a:xfrm>
            <a:off x="1115616" y="5733256"/>
            <a:ext cx="2304256" cy="360040"/>
          </a:xfrm>
        </p:spPr>
        <p:txBody>
          <a:bodyPr/>
          <a:lstStyle/>
          <a:p>
            <a:r>
              <a:rPr lang="it-IT" sz="1050" dirty="0" smtClean="0">
                <a:solidFill>
                  <a:schemeClr val="tx1"/>
                </a:solidFill>
              </a:rPr>
              <a:t>Foto arch. Giulio Valerio Mancini</a:t>
            </a:r>
            <a:endParaRPr lang="it-IT" sz="1050" dirty="0">
              <a:solidFill>
                <a:schemeClr val="tx1"/>
              </a:solidFill>
            </a:endParaRPr>
          </a:p>
        </p:txBody>
      </p:sp>
    </p:spTree>
    <p:extLst>
      <p:ext uri="{BB962C8B-B14F-4D97-AF65-F5344CB8AC3E}">
        <p14:creationId xmlns:p14="http://schemas.microsoft.com/office/powerpoint/2010/main" val="2009193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78098"/>
          </a:xfrm>
        </p:spPr>
        <p:txBody>
          <a:bodyPr/>
          <a:lstStyle/>
          <a:p>
            <a:r>
              <a:rPr lang="it-IT" dirty="0" smtClean="0"/>
              <a:t>2020</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018948"/>
            <a:ext cx="6624736" cy="5070521"/>
          </a:xfrm>
          <a:prstGeom prst="rect">
            <a:avLst/>
          </a:prstGeom>
        </p:spPr>
      </p:pic>
      <p:sp>
        <p:nvSpPr>
          <p:cNvPr id="6" name="Segnaposto numero diapositiva 5"/>
          <p:cNvSpPr>
            <a:spLocks noGrp="1"/>
          </p:cNvSpPr>
          <p:nvPr>
            <p:ph type="sldNum" sz="quarter" idx="12"/>
          </p:nvPr>
        </p:nvSpPr>
        <p:spPr/>
        <p:txBody>
          <a:bodyPr/>
          <a:lstStyle/>
          <a:p>
            <a:fld id="{CE7773F0-CB03-4CF7-BBF9-E83A78656098}" type="slidenum">
              <a:rPr lang="it-IT" smtClean="0"/>
              <a:t>26</a:t>
            </a:fld>
            <a:endParaRPr lang="it-IT"/>
          </a:p>
        </p:txBody>
      </p:sp>
      <p:sp>
        <p:nvSpPr>
          <p:cNvPr id="4" name="CasellaDiTesto 3"/>
          <p:cNvSpPr txBox="1"/>
          <p:nvPr/>
        </p:nvSpPr>
        <p:spPr>
          <a:xfrm>
            <a:off x="1259632" y="6089469"/>
            <a:ext cx="2448272" cy="530915"/>
          </a:xfrm>
          <a:prstGeom prst="rect">
            <a:avLst/>
          </a:prstGeom>
          <a:noFill/>
        </p:spPr>
        <p:txBody>
          <a:bodyPr wrap="square" rtlCol="0">
            <a:spAutoFit/>
          </a:bodyPr>
          <a:lstStyle/>
          <a:p>
            <a:r>
              <a:rPr lang="it-IT" sz="1050" dirty="0"/>
              <a:t>Foto arch. Giulio Valerio Mancini</a:t>
            </a:r>
          </a:p>
          <a:p>
            <a:endParaRPr lang="it-IT" dirty="0"/>
          </a:p>
        </p:txBody>
      </p:sp>
    </p:spTree>
    <p:extLst>
      <p:ext uri="{BB962C8B-B14F-4D97-AF65-F5344CB8AC3E}">
        <p14:creationId xmlns:p14="http://schemas.microsoft.com/office/powerpoint/2010/main" val="25924786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922114"/>
          </a:xfrm>
        </p:spPr>
        <p:txBody>
          <a:bodyPr/>
          <a:lstStyle/>
          <a:p>
            <a:r>
              <a:rPr lang="it-IT" dirty="0" smtClean="0"/>
              <a:t>2020</a:t>
            </a:r>
            <a:endParaRPr lang="it-IT" dirty="0"/>
          </a:p>
        </p:txBody>
      </p:sp>
      <p:sp>
        <p:nvSpPr>
          <p:cNvPr id="3" name="Segnaposto numero diapositiva 2"/>
          <p:cNvSpPr>
            <a:spLocks noGrp="1"/>
          </p:cNvSpPr>
          <p:nvPr>
            <p:ph type="sldNum" sz="quarter" idx="12"/>
          </p:nvPr>
        </p:nvSpPr>
        <p:spPr/>
        <p:txBody>
          <a:bodyPr/>
          <a:lstStyle/>
          <a:p>
            <a:fld id="{CE7773F0-CB03-4CF7-BBF9-E83A78656098}" type="slidenum">
              <a:rPr lang="it-IT" smtClean="0"/>
              <a:t>27</a:t>
            </a:fld>
            <a:endParaRPr lang="it-IT"/>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3287" y="1193006"/>
            <a:ext cx="6015057" cy="5188322"/>
          </a:xfrm>
          <a:prstGeom prst="rect">
            <a:avLst/>
          </a:prstGeom>
        </p:spPr>
      </p:pic>
    </p:spTree>
    <p:extLst>
      <p:ext uri="{BB962C8B-B14F-4D97-AF65-F5344CB8AC3E}">
        <p14:creationId xmlns:p14="http://schemas.microsoft.com/office/powerpoint/2010/main" val="5210627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88640"/>
            <a:ext cx="8229600" cy="648072"/>
          </a:xfrm>
        </p:spPr>
        <p:txBody>
          <a:bodyPr>
            <a:normAutofit fontScale="90000"/>
          </a:bodyPr>
          <a:lstStyle/>
          <a:p>
            <a:r>
              <a:rPr lang="it-IT" dirty="0" smtClean="0"/>
              <a:t>2020</a:t>
            </a:r>
            <a:endParaRPr lang="it-IT" dirty="0"/>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124744"/>
            <a:ext cx="8711450" cy="4464496"/>
          </a:xfrm>
          <a:prstGeom prst="rect">
            <a:avLst/>
          </a:prstGeom>
        </p:spPr>
      </p:pic>
      <p:sp>
        <p:nvSpPr>
          <p:cNvPr id="6" name="Segnaposto numero diapositiva 5"/>
          <p:cNvSpPr>
            <a:spLocks noGrp="1"/>
          </p:cNvSpPr>
          <p:nvPr>
            <p:ph type="sldNum" sz="quarter" idx="12"/>
          </p:nvPr>
        </p:nvSpPr>
        <p:spPr/>
        <p:txBody>
          <a:bodyPr/>
          <a:lstStyle/>
          <a:p>
            <a:fld id="{CE7773F0-CB03-4CF7-BBF9-E83A78656098}" type="slidenum">
              <a:rPr lang="it-IT" smtClean="0"/>
              <a:t>28</a:t>
            </a:fld>
            <a:endParaRPr lang="it-IT"/>
          </a:p>
        </p:txBody>
      </p:sp>
      <p:sp>
        <p:nvSpPr>
          <p:cNvPr id="4" name="CasellaDiTesto 3"/>
          <p:cNvSpPr txBox="1"/>
          <p:nvPr/>
        </p:nvSpPr>
        <p:spPr>
          <a:xfrm>
            <a:off x="251520" y="5661248"/>
            <a:ext cx="1970411" cy="415498"/>
          </a:xfrm>
          <a:prstGeom prst="rect">
            <a:avLst/>
          </a:prstGeom>
          <a:noFill/>
        </p:spPr>
        <p:txBody>
          <a:bodyPr wrap="none" rtlCol="0">
            <a:spAutoFit/>
          </a:bodyPr>
          <a:lstStyle/>
          <a:p>
            <a:r>
              <a:rPr lang="it-IT" sz="1050" dirty="0"/>
              <a:t>Foto arch. Giulio Valerio Mancini</a:t>
            </a:r>
          </a:p>
          <a:p>
            <a:endParaRPr lang="it-IT" sz="1050" dirty="0"/>
          </a:p>
        </p:txBody>
      </p:sp>
    </p:spTree>
    <p:extLst>
      <p:ext uri="{BB962C8B-B14F-4D97-AF65-F5344CB8AC3E}">
        <p14:creationId xmlns:p14="http://schemas.microsoft.com/office/powerpoint/2010/main" val="8624989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06090"/>
          </a:xfrm>
        </p:spPr>
        <p:txBody>
          <a:bodyPr>
            <a:normAutofit fontScale="90000"/>
          </a:bodyPr>
          <a:lstStyle/>
          <a:p>
            <a:r>
              <a:rPr lang="it-IT" dirty="0" smtClean="0"/>
              <a:t>I COLORI ESISTENTI</a:t>
            </a:r>
            <a:endParaRPr lang="it-IT" dirty="0"/>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052736"/>
            <a:ext cx="2624958" cy="2160240"/>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841" y="1052736"/>
            <a:ext cx="1905140" cy="2160240"/>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268" y="3356992"/>
            <a:ext cx="2560284" cy="1440160"/>
          </a:xfrm>
          <a:prstGeom prst="rect">
            <a:avLst/>
          </a:prstGeom>
        </p:spPr>
      </p:pic>
      <p:pic>
        <p:nvPicPr>
          <p:cNvPr id="8" name="Immagin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1841" y="3364393"/>
            <a:ext cx="1944215" cy="1432759"/>
          </a:xfrm>
          <a:prstGeom prst="rect">
            <a:avLst/>
          </a:prstGeom>
        </p:spPr>
      </p:pic>
      <p:pic>
        <p:nvPicPr>
          <p:cNvPr id="9" name="Immagin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6096" y="3332658"/>
            <a:ext cx="1440160" cy="1440826"/>
          </a:xfrm>
          <a:prstGeom prst="rect">
            <a:avLst/>
          </a:prstGeom>
        </p:spPr>
      </p:pic>
      <p:pic>
        <p:nvPicPr>
          <p:cNvPr id="10" name="Immagin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6268" y="5013176"/>
            <a:ext cx="2560284" cy="1356615"/>
          </a:xfrm>
          <a:prstGeom prst="rect">
            <a:avLst/>
          </a:prstGeom>
        </p:spPr>
      </p:pic>
      <p:pic>
        <p:nvPicPr>
          <p:cNvPr id="12" name="Immagin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36296" y="946265"/>
            <a:ext cx="1656184" cy="2484277"/>
          </a:xfrm>
          <a:prstGeom prst="rect">
            <a:avLst/>
          </a:prstGeom>
        </p:spPr>
      </p:pic>
      <p:pic>
        <p:nvPicPr>
          <p:cNvPr id="13" name="Immagin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31841" y="4864087"/>
            <a:ext cx="1944215" cy="1609153"/>
          </a:xfrm>
          <a:prstGeom prst="rect">
            <a:avLst/>
          </a:prstGeom>
        </p:spPr>
      </p:pic>
      <p:pic>
        <p:nvPicPr>
          <p:cNvPr id="14" name="Immagin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21999" y="4804936"/>
            <a:ext cx="1468353" cy="1657727"/>
          </a:xfrm>
          <a:prstGeom prst="rect">
            <a:avLst/>
          </a:prstGeom>
        </p:spPr>
      </p:pic>
      <p:pic>
        <p:nvPicPr>
          <p:cNvPr id="15" name="Immagin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36296" y="3486705"/>
            <a:ext cx="1746520" cy="2986534"/>
          </a:xfrm>
          <a:prstGeom prst="rect">
            <a:avLst/>
          </a:prstGeom>
        </p:spPr>
      </p:pic>
      <p:pic>
        <p:nvPicPr>
          <p:cNvPr id="16" name="Immagin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22154" y="1052736"/>
            <a:ext cx="1635995" cy="1625088"/>
          </a:xfrm>
          <a:prstGeom prst="rect">
            <a:avLst/>
          </a:prstGeom>
        </p:spPr>
      </p:pic>
      <p:sp>
        <p:nvSpPr>
          <p:cNvPr id="11" name="Segnaposto numero diapositiva 10"/>
          <p:cNvSpPr>
            <a:spLocks noGrp="1"/>
          </p:cNvSpPr>
          <p:nvPr>
            <p:ph type="sldNum" sz="quarter" idx="12"/>
          </p:nvPr>
        </p:nvSpPr>
        <p:spPr/>
        <p:txBody>
          <a:bodyPr/>
          <a:lstStyle/>
          <a:p>
            <a:fld id="{CE7773F0-CB03-4CF7-BBF9-E83A78656098}" type="slidenum">
              <a:rPr lang="it-IT" smtClean="0"/>
              <a:t>29</a:t>
            </a:fld>
            <a:endParaRPr lang="it-IT"/>
          </a:p>
        </p:txBody>
      </p:sp>
    </p:spTree>
    <p:extLst>
      <p:ext uri="{BB962C8B-B14F-4D97-AF65-F5344CB8AC3E}">
        <p14:creationId xmlns:p14="http://schemas.microsoft.com/office/powerpoint/2010/main" val="7813315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78098"/>
          </a:xfrm>
        </p:spPr>
        <p:txBody>
          <a:bodyPr>
            <a:normAutofit fontScale="90000"/>
          </a:bodyPr>
          <a:lstStyle/>
          <a:p>
            <a:r>
              <a:rPr lang="it-IT" dirty="0" smtClean="0"/>
              <a:t>Stato dei luoghi-Aprile 2016</a:t>
            </a:r>
            <a:br>
              <a:rPr lang="it-IT" dirty="0" smtClean="0"/>
            </a:br>
            <a:r>
              <a:rPr lang="it-IT" sz="2700" dirty="0" smtClean="0"/>
              <a:t>vista lato mare</a:t>
            </a:r>
            <a:endParaRPr lang="it-IT" sz="27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524019"/>
            <a:ext cx="8229600" cy="4130638"/>
          </a:xfrm>
        </p:spPr>
      </p:pic>
      <p:sp>
        <p:nvSpPr>
          <p:cNvPr id="6" name="Segnaposto numero diapositiva 5"/>
          <p:cNvSpPr>
            <a:spLocks noGrp="1"/>
          </p:cNvSpPr>
          <p:nvPr>
            <p:ph type="sldNum" sz="quarter" idx="12"/>
          </p:nvPr>
        </p:nvSpPr>
        <p:spPr/>
        <p:txBody>
          <a:bodyPr/>
          <a:lstStyle/>
          <a:p>
            <a:fld id="{CE7773F0-CB03-4CF7-BBF9-E83A78656098}" type="slidenum">
              <a:rPr lang="it-IT" smtClean="0">
                <a:solidFill>
                  <a:schemeClr val="tx1"/>
                </a:solidFill>
              </a:rPr>
              <a:t>3</a:t>
            </a:fld>
            <a:endParaRPr lang="it-IT" dirty="0">
              <a:solidFill>
                <a:schemeClr val="tx1"/>
              </a:solidFill>
            </a:endParaRPr>
          </a:p>
        </p:txBody>
      </p:sp>
    </p:spTree>
    <p:extLst>
      <p:ext uri="{BB962C8B-B14F-4D97-AF65-F5344CB8AC3E}">
        <p14:creationId xmlns:p14="http://schemas.microsoft.com/office/powerpoint/2010/main" val="21767458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88641"/>
            <a:ext cx="7772400" cy="576063"/>
          </a:xfrm>
        </p:spPr>
        <p:txBody>
          <a:bodyPr>
            <a:normAutofit fontScale="90000"/>
          </a:bodyPr>
          <a:lstStyle/>
          <a:p>
            <a:r>
              <a:rPr lang="it-IT" dirty="0" smtClean="0"/>
              <a:t>I COLORI RITROVATI </a:t>
            </a:r>
            <a:r>
              <a:rPr lang="it-IT" dirty="0"/>
              <a:t>2016</a:t>
            </a:r>
          </a:p>
        </p:txBody>
      </p:sp>
      <p:sp>
        <p:nvSpPr>
          <p:cNvPr id="3" name="Sottotitolo 2"/>
          <p:cNvSpPr>
            <a:spLocks noGrp="1"/>
          </p:cNvSpPr>
          <p:nvPr>
            <p:ph type="subTitle" idx="1"/>
          </p:nvPr>
        </p:nvSpPr>
        <p:spPr>
          <a:xfrm>
            <a:off x="1371600" y="836712"/>
            <a:ext cx="6400800" cy="792088"/>
          </a:xfrm>
        </p:spPr>
        <p:txBody>
          <a:bodyPr>
            <a:normAutofit/>
          </a:bodyPr>
          <a:lstStyle/>
          <a:p>
            <a:r>
              <a:rPr lang="it-IT" sz="2400" dirty="0" smtClean="0">
                <a:solidFill>
                  <a:schemeClr val="tx1"/>
                </a:solidFill>
              </a:rPr>
              <a:t>Piano interrato</a:t>
            </a:r>
            <a:endParaRPr lang="it-IT" sz="2400" dirty="0">
              <a:solidFill>
                <a:schemeClr val="tx1"/>
              </a:solidFill>
            </a:endParaRP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484784"/>
            <a:ext cx="3672408" cy="2065730"/>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5" y="1484786"/>
            <a:ext cx="3240360" cy="2065762"/>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506" y="3789040"/>
            <a:ext cx="3656406" cy="2056729"/>
          </a:xfrm>
          <a:prstGeom prst="rect">
            <a:avLst/>
          </a:prstGeom>
        </p:spPr>
      </p:pic>
      <p:pic>
        <p:nvPicPr>
          <p:cNvPr id="9" name="Immagin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4570572" y="4006492"/>
            <a:ext cx="2790630" cy="2211710"/>
          </a:xfrm>
          <a:prstGeom prst="rect">
            <a:avLst/>
          </a:prstGeom>
        </p:spPr>
      </p:pic>
      <p:sp>
        <p:nvSpPr>
          <p:cNvPr id="10" name="Segnaposto numero diapositiva 9"/>
          <p:cNvSpPr>
            <a:spLocks noGrp="1"/>
          </p:cNvSpPr>
          <p:nvPr>
            <p:ph type="sldNum" sz="quarter" idx="12"/>
          </p:nvPr>
        </p:nvSpPr>
        <p:spPr/>
        <p:txBody>
          <a:bodyPr/>
          <a:lstStyle/>
          <a:p>
            <a:fld id="{CE7773F0-CB03-4CF7-BBF9-E83A78656098}" type="slidenum">
              <a:rPr lang="it-IT" smtClean="0"/>
              <a:t>30</a:t>
            </a:fld>
            <a:endParaRPr lang="it-IT"/>
          </a:p>
        </p:txBody>
      </p:sp>
    </p:spTree>
    <p:extLst>
      <p:ext uri="{BB962C8B-B14F-4D97-AF65-F5344CB8AC3E}">
        <p14:creationId xmlns:p14="http://schemas.microsoft.com/office/powerpoint/2010/main" val="1164002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1"/>
          <p:cNvSpPr>
            <a:spLocks noGrp="1"/>
          </p:cNvSpPr>
          <p:nvPr>
            <p:ph type="ctrTitle"/>
          </p:nvPr>
        </p:nvSpPr>
        <p:spPr>
          <a:xfrm>
            <a:off x="685800" y="116633"/>
            <a:ext cx="7772400" cy="720079"/>
          </a:xfrm>
        </p:spPr>
        <p:txBody>
          <a:bodyPr>
            <a:normAutofit fontScale="90000"/>
          </a:bodyPr>
          <a:lstStyle/>
          <a:p>
            <a:r>
              <a:rPr lang="it-IT" dirty="0"/>
              <a:t>I COLORI RITROVATI 2016</a:t>
            </a:r>
          </a:p>
        </p:txBody>
      </p:sp>
      <p:sp>
        <p:nvSpPr>
          <p:cNvPr id="13" name="Sottotitolo 12"/>
          <p:cNvSpPr>
            <a:spLocks noGrp="1"/>
          </p:cNvSpPr>
          <p:nvPr>
            <p:ph type="subTitle" idx="1"/>
          </p:nvPr>
        </p:nvSpPr>
        <p:spPr>
          <a:xfrm>
            <a:off x="1371600" y="692696"/>
            <a:ext cx="6400800" cy="432048"/>
          </a:xfrm>
        </p:spPr>
        <p:txBody>
          <a:bodyPr>
            <a:normAutofit/>
          </a:bodyPr>
          <a:lstStyle/>
          <a:p>
            <a:r>
              <a:rPr lang="it-IT" sz="2000" dirty="0" smtClean="0">
                <a:solidFill>
                  <a:schemeClr val="tx1"/>
                </a:solidFill>
              </a:rPr>
              <a:t>Piano terra</a:t>
            </a:r>
            <a:endParaRPr lang="it-IT" sz="2000" dirty="0">
              <a:solidFill>
                <a:schemeClr val="tx1"/>
              </a:solidFill>
            </a:endParaRP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340768"/>
            <a:ext cx="2843808" cy="1599642"/>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3068960"/>
            <a:ext cx="2843808" cy="1599642"/>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4725143"/>
            <a:ext cx="2843808" cy="1599643"/>
          </a:xfrm>
          <a:prstGeom prst="rect">
            <a:avLst/>
          </a:prstGeom>
        </p:spPr>
      </p:pic>
      <p:pic>
        <p:nvPicPr>
          <p:cNvPr id="8" name="Immagin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3251" y="3148796"/>
            <a:ext cx="2865602" cy="1583656"/>
          </a:xfrm>
          <a:prstGeom prst="rect">
            <a:avLst/>
          </a:prstGeom>
        </p:spPr>
      </p:pic>
      <p:pic>
        <p:nvPicPr>
          <p:cNvPr id="9" name="Immagin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1880" y="3429000"/>
            <a:ext cx="1727870" cy="3071769"/>
          </a:xfrm>
          <a:prstGeom prst="rect">
            <a:avLst/>
          </a:prstGeom>
        </p:spPr>
      </p:pic>
      <p:pic>
        <p:nvPicPr>
          <p:cNvPr id="10" name="Immagin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68144" y="4860622"/>
            <a:ext cx="2915816" cy="1640147"/>
          </a:xfrm>
          <a:prstGeom prst="rect">
            <a:avLst/>
          </a:prstGeom>
        </p:spPr>
      </p:pic>
      <p:pic>
        <p:nvPicPr>
          <p:cNvPr id="11" name="Immagin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5134637" y="-509373"/>
            <a:ext cx="2304256" cy="5284455"/>
          </a:xfrm>
          <a:prstGeom prst="rect">
            <a:avLst/>
          </a:prstGeom>
        </p:spPr>
      </p:pic>
      <p:sp>
        <p:nvSpPr>
          <p:cNvPr id="14" name="Segnaposto numero diapositiva 13"/>
          <p:cNvSpPr>
            <a:spLocks noGrp="1"/>
          </p:cNvSpPr>
          <p:nvPr>
            <p:ph type="sldNum" sz="quarter" idx="12"/>
          </p:nvPr>
        </p:nvSpPr>
        <p:spPr/>
        <p:txBody>
          <a:bodyPr/>
          <a:lstStyle/>
          <a:p>
            <a:fld id="{CE7773F0-CB03-4CF7-BBF9-E83A78656098}" type="slidenum">
              <a:rPr lang="it-IT" smtClean="0"/>
              <a:t>31</a:t>
            </a:fld>
            <a:endParaRPr lang="it-IT"/>
          </a:p>
        </p:txBody>
      </p:sp>
    </p:spTree>
    <p:extLst>
      <p:ext uri="{BB962C8B-B14F-4D97-AF65-F5344CB8AC3E}">
        <p14:creationId xmlns:p14="http://schemas.microsoft.com/office/powerpoint/2010/main" val="6082395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67544" y="188640"/>
            <a:ext cx="8229600" cy="648072"/>
          </a:xfrm>
        </p:spPr>
        <p:txBody>
          <a:bodyPr>
            <a:normAutofit fontScale="90000"/>
          </a:bodyPr>
          <a:lstStyle/>
          <a:p>
            <a:r>
              <a:rPr lang="it-IT" dirty="0"/>
              <a:t>I COLORI </a:t>
            </a:r>
            <a:r>
              <a:rPr lang="it-IT" sz="4000" dirty="0"/>
              <a:t>RITROVATI</a:t>
            </a:r>
            <a:r>
              <a:rPr lang="it-IT" dirty="0"/>
              <a:t> 2016</a:t>
            </a:r>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305136"/>
            <a:ext cx="3312368" cy="2484276"/>
          </a:xfrm>
          <a:prstGeom prst="rect">
            <a:avLst/>
          </a:prstGeom>
        </p:spPr>
      </p:pic>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0309" y="2423775"/>
            <a:ext cx="5212072" cy="2931790"/>
          </a:xfrm>
          <a:prstGeom prst="rect">
            <a:avLst/>
          </a:prstGeom>
        </p:spPr>
      </p:pic>
      <p:pic>
        <p:nvPicPr>
          <p:cNvPr id="9"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240" y="1283634"/>
            <a:ext cx="2232248" cy="2865446"/>
          </a:xfrm>
          <a:prstGeom prst="rect">
            <a:avLst/>
          </a:prstGeom>
        </p:spPr>
      </p:pic>
      <p:pic>
        <p:nvPicPr>
          <p:cNvPr id="11" name="Immagin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2279" y="4221088"/>
            <a:ext cx="1896829" cy="2274618"/>
          </a:xfrm>
          <a:prstGeom prst="rect">
            <a:avLst/>
          </a:prstGeom>
        </p:spPr>
      </p:pic>
      <p:pic>
        <p:nvPicPr>
          <p:cNvPr id="12" name="Immagin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520" y="4077072"/>
            <a:ext cx="3320158" cy="2418634"/>
          </a:xfrm>
          <a:prstGeom prst="rect">
            <a:avLst/>
          </a:prstGeom>
        </p:spPr>
      </p:pic>
      <p:sp>
        <p:nvSpPr>
          <p:cNvPr id="5" name="Segnaposto numero diapositiva 4"/>
          <p:cNvSpPr>
            <a:spLocks noGrp="1"/>
          </p:cNvSpPr>
          <p:nvPr>
            <p:ph type="sldNum" sz="quarter" idx="12"/>
          </p:nvPr>
        </p:nvSpPr>
        <p:spPr/>
        <p:txBody>
          <a:bodyPr/>
          <a:lstStyle/>
          <a:p>
            <a:fld id="{CE7773F0-CB03-4CF7-BBF9-E83A78656098}" type="slidenum">
              <a:rPr lang="it-IT" smtClean="0"/>
              <a:t>32</a:t>
            </a:fld>
            <a:endParaRPr lang="it-IT"/>
          </a:p>
        </p:txBody>
      </p:sp>
    </p:spTree>
    <p:extLst>
      <p:ext uri="{BB962C8B-B14F-4D97-AF65-F5344CB8AC3E}">
        <p14:creationId xmlns:p14="http://schemas.microsoft.com/office/powerpoint/2010/main" val="19575079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60649"/>
            <a:ext cx="7772400" cy="864095"/>
          </a:xfrm>
        </p:spPr>
        <p:txBody>
          <a:bodyPr>
            <a:normAutofit/>
          </a:bodyPr>
          <a:lstStyle/>
          <a:p>
            <a:r>
              <a:rPr lang="it-IT" sz="4000" dirty="0"/>
              <a:t>ARCHIVIO  PROGETTI  IUAV</a:t>
            </a:r>
          </a:p>
        </p:txBody>
      </p:sp>
      <p:sp>
        <p:nvSpPr>
          <p:cNvPr id="3" name="Sottotitolo 2"/>
          <p:cNvSpPr>
            <a:spLocks noGrp="1"/>
          </p:cNvSpPr>
          <p:nvPr>
            <p:ph type="subTitle" idx="1"/>
          </p:nvPr>
        </p:nvSpPr>
        <p:spPr>
          <a:xfrm>
            <a:off x="1371600" y="1052736"/>
            <a:ext cx="6400800" cy="504056"/>
          </a:xfrm>
        </p:spPr>
        <p:txBody>
          <a:bodyPr>
            <a:normAutofit fontScale="85000" lnSpcReduction="10000"/>
          </a:bodyPr>
          <a:lstStyle/>
          <a:p>
            <a:r>
              <a:rPr lang="it-IT" dirty="0">
                <a:solidFill>
                  <a:schemeClr val="tx1"/>
                </a:solidFill>
              </a:rPr>
              <a:t>Fondo Giorgio </a:t>
            </a:r>
            <a:r>
              <a:rPr lang="it-IT" dirty="0" smtClean="0">
                <a:solidFill>
                  <a:schemeClr val="tx1"/>
                </a:solidFill>
              </a:rPr>
              <a:t>Canali, </a:t>
            </a:r>
            <a:r>
              <a:rPr lang="it-IT" dirty="0">
                <a:solidFill>
                  <a:schemeClr val="tx1"/>
                </a:solidFill>
              </a:rPr>
              <a:t>foto per Domus 1964</a:t>
            </a:r>
          </a:p>
          <a:p>
            <a:endParaRPr lang="it-IT" dirty="0"/>
          </a:p>
        </p:txBody>
      </p:sp>
      <p:sp>
        <p:nvSpPr>
          <p:cNvPr id="4" name="Segnaposto numero diapositiva 3"/>
          <p:cNvSpPr>
            <a:spLocks noGrp="1"/>
          </p:cNvSpPr>
          <p:nvPr>
            <p:ph type="sldNum" sz="quarter" idx="12"/>
          </p:nvPr>
        </p:nvSpPr>
        <p:spPr/>
        <p:txBody>
          <a:bodyPr/>
          <a:lstStyle/>
          <a:p>
            <a:fld id="{CE7773F0-CB03-4CF7-BBF9-E83A78656098}" type="slidenum">
              <a:rPr lang="it-IT" smtClean="0"/>
              <a:t>33</a:t>
            </a:fld>
            <a:endParaRPr lang="it-IT"/>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3756" y="1630741"/>
            <a:ext cx="3736436" cy="5110627"/>
          </a:xfrm>
          <a:prstGeom prst="rect">
            <a:avLst/>
          </a:prstGeom>
        </p:spPr>
      </p:pic>
    </p:spTree>
    <p:extLst>
      <p:ext uri="{BB962C8B-B14F-4D97-AF65-F5344CB8AC3E}">
        <p14:creationId xmlns:p14="http://schemas.microsoft.com/office/powerpoint/2010/main" val="8054502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332657"/>
            <a:ext cx="7772400" cy="936103"/>
          </a:xfrm>
        </p:spPr>
        <p:txBody>
          <a:bodyPr>
            <a:normAutofit fontScale="90000"/>
          </a:bodyPr>
          <a:lstStyle/>
          <a:p>
            <a:r>
              <a:rPr lang="it-IT" dirty="0" err="1" smtClean="0"/>
              <a:t>ACSRo</a:t>
            </a:r>
            <a:r>
              <a:rPr lang="it-IT" dirty="0" smtClean="0"/>
              <a:t/>
            </a:r>
            <a:br>
              <a:rPr lang="it-IT" dirty="0" smtClean="0"/>
            </a:br>
            <a:r>
              <a:rPr lang="it-IT" sz="2200" dirty="0" smtClean="0"/>
              <a:t>Fondo Moretti</a:t>
            </a:r>
            <a:endParaRPr lang="it-IT" sz="2200" dirty="0"/>
          </a:p>
        </p:txBody>
      </p:sp>
      <p:sp>
        <p:nvSpPr>
          <p:cNvPr id="3" name="Sottotitolo 2"/>
          <p:cNvSpPr>
            <a:spLocks noGrp="1"/>
          </p:cNvSpPr>
          <p:nvPr>
            <p:ph type="subTitle" idx="1"/>
          </p:nvPr>
        </p:nvSpPr>
        <p:spPr>
          <a:xfrm>
            <a:off x="1371600" y="6165304"/>
            <a:ext cx="6400800" cy="360040"/>
          </a:xfrm>
        </p:spPr>
        <p:txBody>
          <a:bodyPr>
            <a:normAutofit fontScale="70000" lnSpcReduction="20000"/>
          </a:bodyPr>
          <a:lstStyle/>
          <a:p>
            <a:r>
              <a:rPr lang="it-IT" dirty="0" smtClean="0">
                <a:solidFill>
                  <a:schemeClr val="tx1"/>
                </a:solidFill>
              </a:rPr>
              <a:t>Foto Cartoni</a:t>
            </a:r>
            <a:endParaRPr lang="it-IT" dirty="0">
              <a:solidFill>
                <a:schemeClr val="tx1"/>
              </a:solidFill>
            </a:endParaRPr>
          </a:p>
        </p:txBody>
      </p:sp>
      <p:sp>
        <p:nvSpPr>
          <p:cNvPr id="4" name="Segnaposto numero diapositiva 3"/>
          <p:cNvSpPr>
            <a:spLocks noGrp="1"/>
          </p:cNvSpPr>
          <p:nvPr>
            <p:ph type="sldNum" sz="quarter" idx="12"/>
          </p:nvPr>
        </p:nvSpPr>
        <p:spPr/>
        <p:txBody>
          <a:bodyPr/>
          <a:lstStyle/>
          <a:p>
            <a:fld id="{CE7773F0-CB03-4CF7-BBF9-E83A78656098}" type="slidenum">
              <a:rPr lang="it-IT" smtClean="0"/>
              <a:t>34</a:t>
            </a:fld>
            <a:endParaRPr lang="it-IT"/>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3812" y="1277112"/>
            <a:ext cx="6056376" cy="4303776"/>
          </a:xfrm>
          <a:prstGeom prst="rect">
            <a:avLst/>
          </a:prstGeom>
        </p:spPr>
      </p:pic>
    </p:spTree>
    <p:extLst>
      <p:ext uri="{BB962C8B-B14F-4D97-AF65-F5344CB8AC3E}">
        <p14:creationId xmlns:p14="http://schemas.microsoft.com/office/powerpoint/2010/main" val="7705740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60649"/>
            <a:ext cx="7772400" cy="648071"/>
          </a:xfrm>
        </p:spPr>
        <p:txBody>
          <a:bodyPr>
            <a:normAutofit fontScale="90000"/>
          </a:bodyPr>
          <a:lstStyle/>
          <a:p>
            <a:r>
              <a:rPr lang="it-IT" dirty="0" smtClean="0"/>
              <a:t>ARCHIVIO  PROGETTI  IUAV</a:t>
            </a:r>
            <a:endParaRPr lang="it-IT" dirty="0"/>
          </a:p>
        </p:txBody>
      </p:sp>
      <p:sp>
        <p:nvSpPr>
          <p:cNvPr id="3" name="Sottotitolo 2"/>
          <p:cNvSpPr>
            <a:spLocks noGrp="1"/>
          </p:cNvSpPr>
          <p:nvPr>
            <p:ph type="subTitle" idx="1"/>
          </p:nvPr>
        </p:nvSpPr>
        <p:spPr>
          <a:xfrm>
            <a:off x="1371600" y="908720"/>
            <a:ext cx="6400800" cy="432048"/>
          </a:xfrm>
        </p:spPr>
        <p:txBody>
          <a:bodyPr>
            <a:normAutofit/>
          </a:bodyPr>
          <a:lstStyle/>
          <a:p>
            <a:r>
              <a:rPr lang="it-IT" sz="2000" dirty="0" smtClean="0">
                <a:solidFill>
                  <a:schemeClr val="tx1"/>
                </a:solidFill>
              </a:rPr>
              <a:t>Fondo Giorgio Canali foto per Domus 1964</a:t>
            </a:r>
            <a:endParaRPr lang="it-IT" sz="2000" dirty="0">
              <a:solidFill>
                <a:schemeClr val="tx1"/>
              </a:solidFill>
            </a:endParaRP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0299" y="1828523"/>
            <a:ext cx="3852181" cy="3952239"/>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844824"/>
            <a:ext cx="4077773" cy="3935938"/>
          </a:xfrm>
          <a:prstGeom prst="rect">
            <a:avLst/>
          </a:prstGeom>
        </p:spPr>
      </p:pic>
      <p:sp>
        <p:nvSpPr>
          <p:cNvPr id="8" name="Segnaposto numero diapositiva 7"/>
          <p:cNvSpPr>
            <a:spLocks noGrp="1"/>
          </p:cNvSpPr>
          <p:nvPr>
            <p:ph type="sldNum" sz="quarter" idx="12"/>
          </p:nvPr>
        </p:nvSpPr>
        <p:spPr/>
        <p:txBody>
          <a:bodyPr/>
          <a:lstStyle/>
          <a:p>
            <a:fld id="{CE7773F0-CB03-4CF7-BBF9-E83A78656098}" type="slidenum">
              <a:rPr lang="it-IT" smtClean="0"/>
              <a:t>35</a:t>
            </a:fld>
            <a:endParaRPr lang="it-IT"/>
          </a:p>
        </p:txBody>
      </p:sp>
    </p:spTree>
    <p:extLst>
      <p:ext uri="{BB962C8B-B14F-4D97-AF65-F5344CB8AC3E}">
        <p14:creationId xmlns:p14="http://schemas.microsoft.com/office/powerpoint/2010/main" val="24988628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ctrTitle"/>
          </p:nvPr>
        </p:nvSpPr>
        <p:spPr>
          <a:xfrm>
            <a:off x="685800" y="332657"/>
            <a:ext cx="7772400" cy="648071"/>
          </a:xfrm>
        </p:spPr>
        <p:txBody>
          <a:bodyPr>
            <a:normAutofit fontScale="90000"/>
          </a:bodyPr>
          <a:lstStyle/>
          <a:p>
            <a:r>
              <a:rPr lang="it-IT" dirty="0"/>
              <a:t>ARCHIVIO  PROGETTI  IUAV</a:t>
            </a:r>
          </a:p>
        </p:txBody>
      </p:sp>
      <p:sp>
        <p:nvSpPr>
          <p:cNvPr id="5" name="Sottotitolo 4"/>
          <p:cNvSpPr>
            <a:spLocks noGrp="1"/>
          </p:cNvSpPr>
          <p:nvPr>
            <p:ph type="subTitle" idx="1"/>
          </p:nvPr>
        </p:nvSpPr>
        <p:spPr>
          <a:xfrm>
            <a:off x="1371600" y="1052736"/>
            <a:ext cx="6400800" cy="360040"/>
          </a:xfrm>
        </p:spPr>
        <p:txBody>
          <a:bodyPr>
            <a:normAutofit fontScale="70000" lnSpcReduction="20000"/>
          </a:bodyPr>
          <a:lstStyle/>
          <a:p>
            <a:r>
              <a:rPr lang="it-IT" dirty="0">
                <a:solidFill>
                  <a:schemeClr val="tx1"/>
                </a:solidFill>
              </a:rPr>
              <a:t>Fondo Giorgio </a:t>
            </a:r>
            <a:r>
              <a:rPr lang="it-IT" dirty="0" smtClean="0">
                <a:solidFill>
                  <a:schemeClr val="tx1"/>
                </a:solidFill>
              </a:rPr>
              <a:t>Canali </a:t>
            </a:r>
            <a:r>
              <a:rPr lang="it-IT" dirty="0">
                <a:solidFill>
                  <a:schemeClr val="tx1"/>
                </a:solidFill>
              </a:rPr>
              <a:t>per Domus 1964</a:t>
            </a:r>
          </a:p>
          <a:p>
            <a:endParaRPr lang="it-IT" dirty="0">
              <a:solidFill>
                <a:schemeClr val="tx1"/>
              </a:solidFill>
            </a:endParaRPr>
          </a:p>
          <a:p>
            <a:endParaRPr lang="it-IT"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4170" y="1917767"/>
            <a:ext cx="3900278" cy="3815489"/>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989775"/>
            <a:ext cx="3880331" cy="4031513"/>
          </a:xfrm>
          <a:prstGeom prst="rect">
            <a:avLst/>
          </a:prstGeom>
        </p:spPr>
      </p:pic>
      <p:sp>
        <p:nvSpPr>
          <p:cNvPr id="8" name="Segnaposto numero diapositiva 7"/>
          <p:cNvSpPr>
            <a:spLocks noGrp="1"/>
          </p:cNvSpPr>
          <p:nvPr>
            <p:ph type="sldNum" sz="quarter" idx="12"/>
          </p:nvPr>
        </p:nvSpPr>
        <p:spPr/>
        <p:txBody>
          <a:bodyPr/>
          <a:lstStyle/>
          <a:p>
            <a:fld id="{CE7773F0-CB03-4CF7-BBF9-E83A78656098}" type="slidenum">
              <a:rPr lang="it-IT" smtClean="0"/>
              <a:t>36</a:t>
            </a:fld>
            <a:endParaRPr lang="it-IT"/>
          </a:p>
        </p:txBody>
      </p:sp>
    </p:spTree>
    <p:extLst>
      <p:ext uri="{BB962C8B-B14F-4D97-AF65-F5344CB8AC3E}">
        <p14:creationId xmlns:p14="http://schemas.microsoft.com/office/powerpoint/2010/main" val="1157914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332657"/>
            <a:ext cx="7772400" cy="720079"/>
          </a:xfrm>
        </p:spPr>
        <p:txBody>
          <a:bodyPr>
            <a:normAutofit fontScale="90000"/>
          </a:bodyPr>
          <a:lstStyle/>
          <a:p>
            <a:r>
              <a:rPr lang="it-IT" dirty="0"/>
              <a:t>ARCHIVIO  PROGETTI  IUAV</a:t>
            </a:r>
          </a:p>
        </p:txBody>
      </p:sp>
      <p:sp>
        <p:nvSpPr>
          <p:cNvPr id="3" name="Sottotitolo 2"/>
          <p:cNvSpPr>
            <a:spLocks noGrp="1"/>
          </p:cNvSpPr>
          <p:nvPr>
            <p:ph type="subTitle" idx="1"/>
          </p:nvPr>
        </p:nvSpPr>
        <p:spPr>
          <a:xfrm>
            <a:off x="1371600" y="1052736"/>
            <a:ext cx="6400800" cy="360040"/>
          </a:xfrm>
        </p:spPr>
        <p:txBody>
          <a:bodyPr>
            <a:normAutofit fontScale="70000" lnSpcReduction="20000"/>
          </a:bodyPr>
          <a:lstStyle/>
          <a:p>
            <a:r>
              <a:rPr lang="it-IT" dirty="0">
                <a:solidFill>
                  <a:schemeClr val="tx1"/>
                </a:solidFill>
              </a:rPr>
              <a:t>Fondo Giorgio </a:t>
            </a:r>
            <a:r>
              <a:rPr lang="it-IT" dirty="0" smtClean="0">
                <a:solidFill>
                  <a:schemeClr val="tx1"/>
                </a:solidFill>
              </a:rPr>
              <a:t>Canali </a:t>
            </a:r>
            <a:r>
              <a:rPr lang="it-IT" dirty="0">
                <a:solidFill>
                  <a:schemeClr val="tx1"/>
                </a:solidFill>
              </a:rPr>
              <a:t>per Domus 1964</a:t>
            </a:r>
          </a:p>
          <a:p>
            <a:endParaRPr lang="it-IT" dirty="0">
              <a:solidFill>
                <a:schemeClr val="tx1"/>
              </a:solidFill>
            </a:endParaRPr>
          </a:p>
          <a:p>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916832"/>
            <a:ext cx="4067360" cy="4032448"/>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7623" y="1697893"/>
            <a:ext cx="4224857" cy="4310380"/>
          </a:xfrm>
          <a:prstGeom prst="rect">
            <a:avLst/>
          </a:prstGeom>
        </p:spPr>
      </p:pic>
      <p:sp>
        <p:nvSpPr>
          <p:cNvPr id="8" name="Segnaposto numero diapositiva 7"/>
          <p:cNvSpPr>
            <a:spLocks noGrp="1"/>
          </p:cNvSpPr>
          <p:nvPr>
            <p:ph type="sldNum" sz="quarter" idx="12"/>
          </p:nvPr>
        </p:nvSpPr>
        <p:spPr/>
        <p:txBody>
          <a:bodyPr/>
          <a:lstStyle/>
          <a:p>
            <a:fld id="{CE7773F0-CB03-4CF7-BBF9-E83A78656098}" type="slidenum">
              <a:rPr lang="it-IT" smtClean="0"/>
              <a:t>37</a:t>
            </a:fld>
            <a:endParaRPr lang="it-IT"/>
          </a:p>
        </p:txBody>
      </p:sp>
    </p:spTree>
    <p:extLst>
      <p:ext uri="{BB962C8B-B14F-4D97-AF65-F5344CB8AC3E}">
        <p14:creationId xmlns:p14="http://schemas.microsoft.com/office/powerpoint/2010/main" val="40931949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404664"/>
            <a:ext cx="7772400" cy="1008112"/>
          </a:xfrm>
        </p:spPr>
        <p:txBody>
          <a:bodyPr>
            <a:normAutofit fontScale="90000"/>
          </a:bodyPr>
          <a:lstStyle/>
          <a:p>
            <a:r>
              <a:rPr lang="it-IT" dirty="0" smtClean="0"/>
              <a:t>Stato dei luoghi-aprile 2016</a:t>
            </a:r>
            <a:br>
              <a:rPr lang="it-IT" dirty="0" smtClean="0"/>
            </a:br>
            <a:endParaRPr lang="it-IT" dirty="0"/>
          </a:p>
        </p:txBody>
      </p:sp>
      <p:sp>
        <p:nvSpPr>
          <p:cNvPr id="3" name="Sottotitolo 2"/>
          <p:cNvSpPr>
            <a:spLocks noGrp="1"/>
          </p:cNvSpPr>
          <p:nvPr>
            <p:ph type="subTitle" idx="1"/>
          </p:nvPr>
        </p:nvSpPr>
        <p:spPr>
          <a:xfrm>
            <a:off x="1371600" y="836712"/>
            <a:ext cx="6400800" cy="576064"/>
          </a:xfrm>
        </p:spPr>
        <p:txBody>
          <a:bodyPr>
            <a:normAutofit/>
          </a:bodyPr>
          <a:lstStyle/>
          <a:p>
            <a:r>
              <a:rPr lang="it-IT" sz="2400" dirty="0" smtClean="0">
                <a:solidFill>
                  <a:schemeClr val="tx1"/>
                </a:solidFill>
              </a:rPr>
              <a:t>coperture-galleria</a:t>
            </a:r>
          </a:p>
          <a:p>
            <a:endParaRPr lang="it-IT" sz="2400" dirty="0">
              <a:solidFill>
                <a:schemeClr val="tx1"/>
              </a:solidFill>
            </a:endParaRP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268760"/>
            <a:ext cx="3816424" cy="2172369"/>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9999" y="1268760"/>
            <a:ext cx="3744416" cy="2172369"/>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7889" y="3565901"/>
            <a:ext cx="4608367" cy="3199501"/>
          </a:xfrm>
          <a:prstGeom prst="rect">
            <a:avLst/>
          </a:prstGeom>
        </p:spPr>
      </p:pic>
      <p:sp>
        <p:nvSpPr>
          <p:cNvPr id="9" name="Segnaposto numero diapositiva 8"/>
          <p:cNvSpPr>
            <a:spLocks noGrp="1"/>
          </p:cNvSpPr>
          <p:nvPr>
            <p:ph type="sldNum" sz="quarter" idx="12"/>
          </p:nvPr>
        </p:nvSpPr>
        <p:spPr/>
        <p:txBody>
          <a:bodyPr/>
          <a:lstStyle/>
          <a:p>
            <a:fld id="{CE7773F0-CB03-4CF7-BBF9-E83A78656098}" type="slidenum">
              <a:rPr lang="it-IT" smtClean="0">
                <a:solidFill>
                  <a:schemeClr val="tx1"/>
                </a:solidFill>
              </a:rPr>
              <a:t>4</a:t>
            </a:fld>
            <a:endParaRPr lang="it-IT" dirty="0">
              <a:solidFill>
                <a:schemeClr val="tx1"/>
              </a:solidFill>
            </a:endParaRPr>
          </a:p>
        </p:txBody>
      </p:sp>
    </p:spTree>
    <p:extLst>
      <p:ext uri="{BB962C8B-B14F-4D97-AF65-F5344CB8AC3E}">
        <p14:creationId xmlns:p14="http://schemas.microsoft.com/office/powerpoint/2010/main" val="7267388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404664"/>
            <a:ext cx="7772400" cy="792088"/>
          </a:xfrm>
        </p:spPr>
        <p:txBody>
          <a:bodyPr>
            <a:normAutofit fontScale="90000"/>
          </a:bodyPr>
          <a:lstStyle/>
          <a:p>
            <a:r>
              <a:rPr lang="it-IT" dirty="0" smtClean="0"/>
              <a:t>Stato dei luoghi-aprile 2016</a:t>
            </a:r>
            <a:br>
              <a:rPr lang="it-IT" dirty="0" smtClean="0"/>
            </a:br>
            <a:endParaRPr lang="it-IT" dirty="0"/>
          </a:p>
        </p:txBody>
      </p:sp>
      <p:sp>
        <p:nvSpPr>
          <p:cNvPr id="3" name="Sottotitolo 2"/>
          <p:cNvSpPr>
            <a:spLocks noGrp="1"/>
          </p:cNvSpPr>
          <p:nvPr>
            <p:ph type="subTitle" idx="1"/>
          </p:nvPr>
        </p:nvSpPr>
        <p:spPr>
          <a:xfrm>
            <a:off x="1371600" y="836712"/>
            <a:ext cx="6400800" cy="576064"/>
          </a:xfrm>
        </p:spPr>
        <p:txBody>
          <a:bodyPr>
            <a:normAutofit/>
          </a:bodyPr>
          <a:lstStyle/>
          <a:p>
            <a:r>
              <a:rPr lang="it-IT" sz="2400" dirty="0" smtClean="0">
                <a:solidFill>
                  <a:schemeClr val="tx1"/>
                </a:solidFill>
              </a:rPr>
              <a:t>Intonaci esterni</a:t>
            </a:r>
            <a:endParaRPr lang="it-IT" sz="2400" dirty="0">
              <a:solidFill>
                <a:schemeClr val="tx1"/>
              </a:solidFill>
            </a:endParaRP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194" y="1371338"/>
            <a:ext cx="7158206" cy="5154006"/>
          </a:xfrm>
          <a:prstGeom prst="rect">
            <a:avLst/>
          </a:prstGeom>
        </p:spPr>
      </p:pic>
      <p:sp>
        <p:nvSpPr>
          <p:cNvPr id="8" name="Segnaposto numero diapositiva 7"/>
          <p:cNvSpPr>
            <a:spLocks noGrp="1"/>
          </p:cNvSpPr>
          <p:nvPr>
            <p:ph type="sldNum" sz="quarter" idx="12"/>
          </p:nvPr>
        </p:nvSpPr>
        <p:spPr/>
        <p:txBody>
          <a:bodyPr/>
          <a:lstStyle/>
          <a:p>
            <a:fld id="{CE7773F0-CB03-4CF7-BBF9-E83A78656098}" type="slidenum">
              <a:rPr lang="it-IT" smtClean="0">
                <a:solidFill>
                  <a:schemeClr val="tx1"/>
                </a:solidFill>
              </a:rPr>
              <a:t>5</a:t>
            </a:fld>
            <a:endParaRPr lang="it-IT" dirty="0">
              <a:solidFill>
                <a:schemeClr val="tx1"/>
              </a:solidFill>
            </a:endParaRPr>
          </a:p>
        </p:txBody>
      </p:sp>
    </p:spTree>
    <p:extLst>
      <p:ext uri="{BB962C8B-B14F-4D97-AF65-F5344CB8AC3E}">
        <p14:creationId xmlns:p14="http://schemas.microsoft.com/office/powerpoint/2010/main" val="28304462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755576" y="404664"/>
            <a:ext cx="7772400" cy="720080"/>
          </a:xfrm>
        </p:spPr>
        <p:txBody>
          <a:bodyPr>
            <a:normAutofit fontScale="90000"/>
          </a:bodyPr>
          <a:lstStyle/>
          <a:p>
            <a:r>
              <a:rPr lang="it-IT" dirty="0" smtClean="0"/>
              <a:t>Stato dei luoghi-aprile 2016</a:t>
            </a:r>
            <a:br>
              <a:rPr lang="it-IT" dirty="0" smtClean="0"/>
            </a:br>
            <a:endParaRPr lang="it-IT" dirty="0"/>
          </a:p>
        </p:txBody>
      </p:sp>
      <p:sp>
        <p:nvSpPr>
          <p:cNvPr id="3" name="Sottotitolo 2"/>
          <p:cNvSpPr>
            <a:spLocks noGrp="1"/>
          </p:cNvSpPr>
          <p:nvPr>
            <p:ph type="subTitle" idx="1"/>
          </p:nvPr>
        </p:nvSpPr>
        <p:spPr>
          <a:xfrm>
            <a:off x="1371600" y="764704"/>
            <a:ext cx="6400800" cy="504056"/>
          </a:xfrm>
        </p:spPr>
        <p:txBody>
          <a:bodyPr>
            <a:normAutofit/>
          </a:bodyPr>
          <a:lstStyle/>
          <a:p>
            <a:r>
              <a:rPr lang="it-IT" sz="2400" dirty="0" smtClean="0">
                <a:solidFill>
                  <a:schemeClr val="tx1"/>
                </a:solidFill>
              </a:rPr>
              <a:t>intonaci esterni</a:t>
            </a:r>
            <a:endParaRPr lang="it-IT" sz="2400" dirty="0">
              <a:solidFill>
                <a:schemeClr val="tx1"/>
              </a:solidFill>
            </a:endParaRPr>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226" y="1268760"/>
            <a:ext cx="3421387" cy="4608512"/>
          </a:xfrm>
          <a:prstGeom prst="rect">
            <a:avLst/>
          </a:prstGeom>
        </p:spPr>
      </p:pic>
      <p:sp>
        <p:nvSpPr>
          <p:cNvPr id="8" name="Segnaposto numero diapositiva 7"/>
          <p:cNvSpPr>
            <a:spLocks noGrp="1"/>
          </p:cNvSpPr>
          <p:nvPr>
            <p:ph type="sldNum" sz="quarter" idx="12"/>
          </p:nvPr>
        </p:nvSpPr>
        <p:spPr/>
        <p:txBody>
          <a:bodyPr/>
          <a:lstStyle/>
          <a:p>
            <a:fld id="{CE7773F0-CB03-4CF7-BBF9-E83A78656098}" type="slidenum">
              <a:rPr lang="it-IT" smtClean="0">
                <a:solidFill>
                  <a:schemeClr val="tx1"/>
                </a:solidFill>
              </a:rPr>
              <a:t>6</a:t>
            </a:fld>
            <a:endParaRPr lang="it-IT" dirty="0">
              <a:solidFill>
                <a:schemeClr val="tx1"/>
              </a:solidFill>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355976" y="1988840"/>
            <a:ext cx="4608512" cy="3168352"/>
          </a:xfrm>
          <a:prstGeom prst="rect">
            <a:avLst/>
          </a:prstGeom>
        </p:spPr>
      </p:pic>
    </p:spTree>
    <p:extLst>
      <p:ext uri="{BB962C8B-B14F-4D97-AF65-F5344CB8AC3E}">
        <p14:creationId xmlns:p14="http://schemas.microsoft.com/office/powerpoint/2010/main" val="17710441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404665"/>
            <a:ext cx="7772400" cy="792087"/>
          </a:xfrm>
        </p:spPr>
        <p:txBody>
          <a:bodyPr>
            <a:normAutofit fontScale="90000"/>
          </a:bodyPr>
          <a:lstStyle/>
          <a:p>
            <a:r>
              <a:rPr lang="it-IT" dirty="0" smtClean="0"/>
              <a:t>Stato dei luoghi-aprile 2016</a:t>
            </a:r>
            <a:br>
              <a:rPr lang="it-IT" dirty="0" smtClean="0"/>
            </a:br>
            <a:endParaRPr lang="it-IT" dirty="0"/>
          </a:p>
        </p:txBody>
      </p:sp>
      <p:sp>
        <p:nvSpPr>
          <p:cNvPr id="3" name="Sottotitolo 2"/>
          <p:cNvSpPr>
            <a:spLocks noGrp="1"/>
          </p:cNvSpPr>
          <p:nvPr>
            <p:ph type="subTitle" idx="1"/>
          </p:nvPr>
        </p:nvSpPr>
        <p:spPr>
          <a:xfrm>
            <a:off x="1371600" y="692696"/>
            <a:ext cx="6400800" cy="432048"/>
          </a:xfrm>
        </p:spPr>
        <p:txBody>
          <a:bodyPr>
            <a:normAutofit lnSpcReduction="10000"/>
          </a:bodyPr>
          <a:lstStyle/>
          <a:p>
            <a:r>
              <a:rPr lang="it-IT" sz="2400" dirty="0" smtClean="0">
                <a:solidFill>
                  <a:schemeClr val="tx1"/>
                </a:solidFill>
              </a:rPr>
              <a:t>infissi</a:t>
            </a:r>
            <a:endParaRPr lang="it-IT" sz="2400" dirty="0">
              <a:solidFill>
                <a:schemeClr val="tx1"/>
              </a:solidFill>
            </a:endParaRP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192" y="4877312"/>
            <a:ext cx="2310270" cy="1599642"/>
          </a:xfrm>
          <a:prstGeom prst="rect">
            <a:avLst/>
          </a:prstGeom>
        </p:spPr>
      </p:pic>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153018"/>
            <a:ext cx="2232248" cy="3113605"/>
          </a:xfrm>
          <a:prstGeom prst="rect">
            <a:avLst/>
          </a:prstGeom>
        </p:spPr>
      </p:pic>
      <p:pic>
        <p:nvPicPr>
          <p:cNvPr id="9"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3928" y="1153019"/>
            <a:ext cx="1854145" cy="3113605"/>
          </a:xfrm>
          <a:prstGeom prst="rect">
            <a:avLst/>
          </a:prstGeom>
        </p:spPr>
      </p:pic>
      <p:pic>
        <p:nvPicPr>
          <p:cNvPr id="6" name="Immagin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19" y="4925499"/>
            <a:ext cx="3206765" cy="1802165"/>
          </a:xfrm>
          <a:prstGeom prst="rect">
            <a:avLst/>
          </a:prstGeom>
        </p:spPr>
      </p:pic>
      <p:pic>
        <p:nvPicPr>
          <p:cNvPr id="8" name="Immagin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36274" y="4365104"/>
            <a:ext cx="1841799" cy="2348674"/>
          </a:xfrm>
          <a:prstGeom prst="rect">
            <a:avLst/>
          </a:prstGeom>
        </p:spPr>
      </p:pic>
      <p:pic>
        <p:nvPicPr>
          <p:cNvPr id="5" name="Immagin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520" y="1153019"/>
            <a:ext cx="3240360" cy="1944216"/>
          </a:xfrm>
          <a:prstGeom prst="rect">
            <a:avLst/>
          </a:prstGeom>
        </p:spPr>
      </p:pic>
      <p:pic>
        <p:nvPicPr>
          <p:cNvPr id="11" name="Immagin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9411" y="3160595"/>
            <a:ext cx="3232469" cy="1716717"/>
          </a:xfrm>
          <a:prstGeom prst="rect">
            <a:avLst/>
          </a:prstGeom>
        </p:spPr>
      </p:pic>
      <p:sp>
        <p:nvSpPr>
          <p:cNvPr id="13" name="Segnaposto numero diapositiva 12"/>
          <p:cNvSpPr>
            <a:spLocks noGrp="1"/>
          </p:cNvSpPr>
          <p:nvPr>
            <p:ph type="sldNum" sz="quarter" idx="12"/>
          </p:nvPr>
        </p:nvSpPr>
        <p:spPr/>
        <p:txBody>
          <a:bodyPr/>
          <a:lstStyle/>
          <a:p>
            <a:fld id="{CE7773F0-CB03-4CF7-BBF9-E83A78656098}" type="slidenum">
              <a:rPr lang="it-IT" smtClean="0"/>
              <a:t>7</a:t>
            </a:fld>
            <a:endParaRPr lang="it-IT"/>
          </a:p>
        </p:txBody>
      </p:sp>
    </p:spTree>
    <p:extLst>
      <p:ext uri="{BB962C8B-B14F-4D97-AF65-F5344CB8AC3E}">
        <p14:creationId xmlns:p14="http://schemas.microsoft.com/office/powerpoint/2010/main" val="18499593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332657"/>
            <a:ext cx="7772400" cy="720079"/>
          </a:xfrm>
        </p:spPr>
        <p:txBody>
          <a:bodyPr>
            <a:normAutofit fontScale="90000"/>
          </a:bodyPr>
          <a:lstStyle/>
          <a:p>
            <a:r>
              <a:rPr lang="it-IT" dirty="0"/>
              <a:t>Stato dei luoghi-aprile 2016</a:t>
            </a:r>
          </a:p>
        </p:txBody>
      </p:sp>
      <p:sp>
        <p:nvSpPr>
          <p:cNvPr id="3" name="Sottotitolo 2"/>
          <p:cNvSpPr>
            <a:spLocks noGrp="1"/>
          </p:cNvSpPr>
          <p:nvPr>
            <p:ph type="subTitle" idx="1"/>
          </p:nvPr>
        </p:nvSpPr>
        <p:spPr>
          <a:xfrm>
            <a:off x="1371600" y="1052736"/>
            <a:ext cx="6400800" cy="504056"/>
          </a:xfrm>
        </p:spPr>
        <p:txBody>
          <a:bodyPr>
            <a:normAutofit fontScale="92500" lnSpcReduction="10000"/>
          </a:bodyPr>
          <a:lstStyle/>
          <a:p>
            <a:r>
              <a:rPr lang="it-IT" dirty="0">
                <a:solidFill>
                  <a:schemeClr val="tx1"/>
                </a:solidFill>
              </a:rPr>
              <a:t>velette</a:t>
            </a:r>
          </a:p>
          <a:p>
            <a:endParaRPr lang="it-IT" dirty="0"/>
          </a:p>
        </p:txBody>
      </p:sp>
      <p:sp>
        <p:nvSpPr>
          <p:cNvPr id="4" name="Segnaposto numero diapositiva 3"/>
          <p:cNvSpPr>
            <a:spLocks noGrp="1"/>
          </p:cNvSpPr>
          <p:nvPr>
            <p:ph type="sldNum" sz="quarter" idx="12"/>
          </p:nvPr>
        </p:nvSpPr>
        <p:spPr/>
        <p:txBody>
          <a:bodyPr/>
          <a:lstStyle/>
          <a:p>
            <a:fld id="{CE7773F0-CB03-4CF7-BBF9-E83A78656098}" type="slidenum">
              <a:rPr lang="it-IT" smtClean="0"/>
              <a:t>8</a:t>
            </a:fld>
            <a:endParaRPr lang="it-IT"/>
          </a:p>
        </p:txBody>
      </p:sp>
      <p:pic>
        <p:nvPicPr>
          <p:cNvPr id="3074" name="Picture 2" descr="C:\Users\Arch Paolo Verdeschi\Desktop\cecconi\veletta ante\particolari\20160919_1428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124744"/>
            <a:ext cx="3312368" cy="561945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rch Paolo Verdeschi\Desktop\cecconi\veletta ante\particolari\2015-11-10 14_46_10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0897" y="1221964"/>
            <a:ext cx="3445089" cy="5246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5435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60649"/>
            <a:ext cx="7772400" cy="720079"/>
          </a:xfrm>
        </p:spPr>
        <p:txBody>
          <a:bodyPr>
            <a:normAutofit fontScale="90000"/>
          </a:bodyPr>
          <a:lstStyle/>
          <a:p>
            <a:r>
              <a:rPr lang="it-IT" dirty="0"/>
              <a:t>Stato dei luoghi-aprile 2016</a:t>
            </a:r>
          </a:p>
        </p:txBody>
      </p:sp>
      <p:sp>
        <p:nvSpPr>
          <p:cNvPr id="3" name="Sottotitolo 2"/>
          <p:cNvSpPr>
            <a:spLocks noGrp="1"/>
          </p:cNvSpPr>
          <p:nvPr>
            <p:ph type="subTitle" idx="1"/>
          </p:nvPr>
        </p:nvSpPr>
        <p:spPr>
          <a:xfrm>
            <a:off x="1371600" y="980728"/>
            <a:ext cx="6400800" cy="432048"/>
          </a:xfrm>
        </p:spPr>
        <p:txBody>
          <a:bodyPr>
            <a:normAutofit lnSpcReduction="10000"/>
          </a:bodyPr>
          <a:lstStyle/>
          <a:p>
            <a:r>
              <a:rPr lang="it-IT" sz="2400" dirty="0" smtClean="0">
                <a:solidFill>
                  <a:schemeClr val="tx1"/>
                </a:solidFill>
              </a:rPr>
              <a:t>velette</a:t>
            </a:r>
            <a:endParaRPr lang="it-IT" sz="2400" dirty="0">
              <a:solidFill>
                <a:schemeClr val="tx1"/>
              </a:solidFill>
            </a:endParaRP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44808" y="-1683568"/>
            <a:ext cx="2304256" cy="2483420"/>
          </a:xfrm>
          <a:prstGeom prst="rect">
            <a:avLst/>
          </a:prstGeom>
        </p:spPr>
      </p:pic>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043866"/>
            <a:ext cx="3024336" cy="5409470"/>
          </a:xfrm>
          <a:prstGeom prst="rect">
            <a:avLst/>
          </a:prstGeom>
        </p:spPr>
      </p:pic>
      <p:sp>
        <p:nvSpPr>
          <p:cNvPr id="9" name="Segnaposto numero diapositiva 8"/>
          <p:cNvSpPr>
            <a:spLocks noGrp="1"/>
          </p:cNvSpPr>
          <p:nvPr>
            <p:ph type="sldNum" sz="quarter" idx="12"/>
          </p:nvPr>
        </p:nvSpPr>
        <p:spPr/>
        <p:txBody>
          <a:bodyPr/>
          <a:lstStyle/>
          <a:p>
            <a:fld id="{CE7773F0-CB03-4CF7-BBF9-E83A78656098}" type="slidenum">
              <a:rPr lang="it-IT" smtClean="0"/>
              <a:t>9</a:t>
            </a:fld>
            <a:endParaRPr lang="it-IT"/>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1389" y="3284984"/>
            <a:ext cx="2987675" cy="2099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C:\Users\Arch Paolo Verdeschi\Desktop\cecconi\veletta ante\particolari\20170407_11515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080" y="1039543"/>
            <a:ext cx="3096344" cy="5504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03275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8859</TotalTime>
  <Words>304</Words>
  <Application>Microsoft Office PowerPoint</Application>
  <PresentationFormat>Presentazione su schermo (4:3)</PresentationFormat>
  <Paragraphs>128</Paragraphs>
  <Slides>37</Slides>
  <Notes>0</Notes>
  <HiddenSlides>0</HiddenSlides>
  <MMClips>0</MMClips>
  <ScaleCrop>false</ScaleCrop>
  <HeadingPairs>
    <vt:vector size="4" baseType="variant">
      <vt:variant>
        <vt:lpstr>Tema</vt:lpstr>
      </vt:variant>
      <vt:variant>
        <vt:i4>1</vt:i4>
      </vt:variant>
      <vt:variant>
        <vt:lpstr>Titoli diapositive</vt:lpstr>
      </vt:variant>
      <vt:variant>
        <vt:i4>37</vt:i4>
      </vt:variant>
    </vt:vector>
  </HeadingPairs>
  <TitlesOfParts>
    <vt:vector size="38" baseType="lpstr">
      <vt:lpstr>Tema di Office</vt:lpstr>
      <vt:lpstr>Presentazione standard di PowerPoint</vt:lpstr>
      <vt:lpstr>Stato dei luoghi-aprile 2016 </vt:lpstr>
      <vt:lpstr>Stato dei luoghi-Aprile 2016 vista lato mare</vt:lpstr>
      <vt:lpstr>Stato dei luoghi-aprile 2016 </vt:lpstr>
      <vt:lpstr>Stato dei luoghi-aprile 2016 </vt:lpstr>
      <vt:lpstr>Stato dei luoghi-aprile 2016 </vt:lpstr>
      <vt:lpstr>Stato dei luoghi-aprile 2016 </vt:lpstr>
      <vt:lpstr>Stato dei luoghi-aprile 2016</vt:lpstr>
      <vt:lpstr>Stato dei luoghi-aprile 2016</vt:lpstr>
      <vt:lpstr>Stato dei luoghi-aprile 2016</vt:lpstr>
      <vt:lpstr>Stato dei luoghi-aprile 2016</vt:lpstr>
      <vt:lpstr>Stato dei luoghi-aprile 2016</vt:lpstr>
      <vt:lpstr>Stato dei luoghi-aprile 2016</vt:lpstr>
      <vt:lpstr>Individuazione dell’iter metodologico.  La consapevolezza e conoscenza del progetto prima di tutto                                                                                      (CesareBrandi)   Il dibattito nell’ambito del restauro del moderno presenta numerosi  interventi su importanti opere d’architettura. Esempi utilissimi legati all’unicità dell’opera, alla sua storia, alle caratteristiche costruttive e allo stato di degrado. (caso per caso).  Criteri, principi e postulati del moderno restauro, criticamente e scientificamente inteso, corrispondono a quelli elaborati per il tradizionale restauro dei monumenti. Distinguibilità, minimo intervento possibile, potenziale reversibilità, rispetto per l'autenticità e della materia originale, compatibilità fisico-chimica delle aggiunte, riconoscimento sotto la duplice istanza estetica e storica dell'opera.  Dopo un’attenta analisi dello stato di degrado e di documentazione sull’opera si è associato il tipo d’intervento alle varie parti della villa da restaurare.  </vt:lpstr>
      <vt:lpstr>Associazione del tipo d’intervento di restauro alle parti della villa</vt:lpstr>
      <vt:lpstr>Permessi edilizi</vt:lpstr>
      <vt:lpstr>RESTAURO INTONACI</vt:lpstr>
      <vt:lpstr>RESTAURO INTONACI</vt:lpstr>
      <vt:lpstr>RESTAURO INFISSI</vt:lpstr>
      <vt:lpstr>STRUTTURA PORTANTE</vt:lpstr>
      <vt:lpstr>PENSILINA FRONTE MARE</vt:lpstr>
      <vt:lpstr>VELETTE</vt:lpstr>
      <vt:lpstr>IL GROTTONE</vt:lpstr>
      <vt:lpstr>SPOT</vt:lpstr>
      <vt:lpstr>2020</vt:lpstr>
      <vt:lpstr>2020</vt:lpstr>
      <vt:lpstr>2020</vt:lpstr>
      <vt:lpstr>2020</vt:lpstr>
      <vt:lpstr>I COLORI ESISTENTI</vt:lpstr>
      <vt:lpstr>I COLORI RITROVATI 2016</vt:lpstr>
      <vt:lpstr>I COLORI RITROVATI 2016</vt:lpstr>
      <vt:lpstr>I COLORI RITROVATI 2016</vt:lpstr>
      <vt:lpstr>ARCHIVIO  PROGETTI  IUAV</vt:lpstr>
      <vt:lpstr>ACSRo Fondo Moretti</vt:lpstr>
      <vt:lpstr>ARCHIVIO  PROGETTI  IUAV</vt:lpstr>
      <vt:lpstr>ARCHIVIO  PROGETTI  IUAV</vt:lpstr>
      <vt:lpstr>ARCHIVIO  PROGETTI  IUAV</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individuare il corretto e adeguato iter metodologico.  Il dibattito nell’ambito del restauro del moderno è molto attivo e vario con numerosi interventi compiuti su importanti opere d’architettura Esempi utilissimi ma sempre legati all’unicità dell’opera (caso per caso), alla sua storia, alle sue caratteristiche costruttive e allo stato di degrado. Sono sempre criteri, principi e postulati del restauro moderno, criticamente e scientificamente inteso, corrispondenti a quelli elaborati per il tradizionale intervento conservativo dei monumenti: distinguibilità, minimo intervento, potenziale reversibilità, rispetto dell'autenticità e della materia antica, compatibilità fisico-chimica delle aggiunte, riconoscimento sotto la duplice istanza estetica e storica dell'opera.  Nel caso della villa “La Saracena” questi principi sono stati adottati associando il tipo d’intervento alle varie parti da restaurare</dc:title>
  <dc:creator>Arch Paolo Verdeschi</dc:creator>
  <cp:lastModifiedBy>Utente</cp:lastModifiedBy>
  <cp:revision>132</cp:revision>
  <dcterms:created xsi:type="dcterms:W3CDTF">2021-04-12T14:36:47Z</dcterms:created>
  <dcterms:modified xsi:type="dcterms:W3CDTF">2021-05-05T09:20:35Z</dcterms:modified>
</cp:coreProperties>
</file>