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6" r:id="rId5"/>
    <p:sldId id="262" r:id="rId6"/>
    <p:sldId id="263" r:id="rId7"/>
    <p:sldId id="264" r:id="rId8"/>
    <p:sldId id="265" r:id="rId9"/>
    <p:sldId id="267" r:id="rId10"/>
    <p:sldId id="268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E90F"/>
    <a:srgbClr val="FBBE7F"/>
    <a:srgbClr val="DD262D"/>
    <a:srgbClr val="E27424"/>
    <a:srgbClr val="21B24A"/>
    <a:srgbClr val="C2DB76"/>
    <a:srgbClr val="6ABC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1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1BC2-0BF8-4E05-A86E-D813065D762C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15CA-E854-484B-B771-7E2F7C608F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2193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1BC2-0BF8-4E05-A86E-D813065D762C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15CA-E854-484B-B771-7E2F7C608F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3151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1BC2-0BF8-4E05-A86E-D813065D762C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15CA-E854-484B-B771-7E2F7C608F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558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1BC2-0BF8-4E05-A86E-D813065D762C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15CA-E854-484B-B771-7E2F7C608F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7178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1BC2-0BF8-4E05-A86E-D813065D762C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15CA-E854-484B-B771-7E2F7C608F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6001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1BC2-0BF8-4E05-A86E-D813065D762C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15CA-E854-484B-B771-7E2F7C608F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5879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1BC2-0BF8-4E05-A86E-D813065D762C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15CA-E854-484B-B771-7E2F7C608F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3265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1BC2-0BF8-4E05-A86E-D813065D762C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15CA-E854-484B-B771-7E2F7C608F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6578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1BC2-0BF8-4E05-A86E-D813065D762C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15CA-E854-484B-B771-7E2F7C608F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0775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1BC2-0BF8-4E05-A86E-D813065D762C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15CA-E854-484B-B771-7E2F7C608F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483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B1BC2-0BF8-4E05-A86E-D813065D762C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15CA-E854-484B-B771-7E2F7C608F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1705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B1BC2-0BF8-4E05-A86E-D813065D762C}" type="datetimeFigureOut">
              <a:rPr lang="it-IT" smtClean="0"/>
              <a:t>13/11/2020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115CA-E854-484B-B771-7E2F7C608F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7444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6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3999" y="2565781"/>
            <a:ext cx="9175845" cy="919362"/>
          </a:xfrm>
          <a:noFill/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IL NOSTRO </a:t>
            </a:r>
            <a:r>
              <a:rPr lang="it-IT" sz="3200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PAESAGGIO </a:t>
            </a:r>
            <a:endParaRPr lang="it-IT" sz="3200" dirty="0">
              <a:solidFill>
                <a:schemeClr val="bg1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16"/>
            <a:ext cx="12192000" cy="273710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1" b="48442"/>
          <a:stretch/>
        </p:blipFill>
        <p:spPr>
          <a:xfrm>
            <a:off x="13648" y="3565479"/>
            <a:ext cx="12192000" cy="329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4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0" y="609601"/>
            <a:ext cx="12192000" cy="49298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it-IT" sz="2000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La gente ha bisogno di pensare in modo ecologico, non vogliamo lavorare a progetti di grosse dimensioni, ma tentiamo di trovare soluzioni. </a:t>
            </a:r>
          </a:p>
          <a:p>
            <a:pPr algn="ctr">
              <a:lnSpc>
                <a:spcPct val="200000"/>
              </a:lnSpc>
            </a:pPr>
            <a:r>
              <a:rPr lang="it-IT" sz="2000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Ci troviamo a dipendere da infrastrutture realizzate dall’uomo:</a:t>
            </a:r>
          </a:p>
          <a:p>
            <a:pPr algn="ctr">
              <a:lnSpc>
                <a:spcPct val="200000"/>
              </a:lnSpc>
            </a:pPr>
            <a:r>
              <a:rPr lang="it-IT" sz="2000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autostrade, lampioni, strade…. </a:t>
            </a:r>
            <a:br>
              <a:rPr lang="it-IT" sz="2000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</a:br>
            <a:r>
              <a:rPr lang="it-IT" sz="2000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La nostra città dipende da queste strutture non sostenibili, l’idea è che la natura possa fornire servizi ancora migliori e a costo zero. </a:t>
            </a:r>
            <a:br>
              <a:rPr lang="it-IT" sz="2000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</a:br>
            <a:r>
              <a:rPr lang="it-IT" sz="2000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Ecco il modo in cui possiamo definire il nostro progetto</a:t>
            </a:r>
          </a:p>
          <a:p>
            <a:pPr algn="ctr">
              <a:lnSpc>
                <a:spcPct val="200000"/>
              </a:lnSpc>
            </a:pPr>
            <a:r>
              <a:rPr lang="it-IT" sz="2000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 NATURA COME INFRASTRUTTURA.</a:t>
            </a:r>
            <a:endParaRPr lang="it-IT" sz="2000" dirty="0">
              <a:solidFill>
                <a:schemeClr val="bg1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125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" t="4465" r="4470" b="4659"/>
          <a:stretch/>
        </p:blipFill>
        <p:spPr>
          <a:xfrm>
            <a:off x="-2" y="0"/>
            <a:ext cx="9755749" cy="6858000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112" y="2129877"/>
            <a:ext cx="3431974" cy="2196463"/>
          </a:xfrm>
          <a:prstGeom prst="rect">
            <a:avLst/>
          </a:prstGeom>
          <a:ln>
            <a:solidFill>
              <a:srgbClr val="0070C0"/>
            </a:solidFill>
          </a:ln>
          <a:effectLst/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10049924" y="1621156"/>
            <a:ext cx="2641488" cy="578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GIOCO SHANGAI</a:t>
            </a:r>
          </a:p>
        </p:txBody>
      </p:sp>
    </p:spTree>
    <p:extLst>
      <p:ext uri="{BB962C8B-B14F-4D97-AF65-F5344CB8AC3E}">
        <p14:creationId xmlns:p14="http://schemas.microsoft.com/office/powerpoint/2010/main" val="270434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" t="4566" r="4281" b="3951"/>
          <a:stretch/>
        </p:blipFill>
        <p:spPr>
          <a:xfrm>
            <a:off x="0" y="-13650"/>
            <a:ext cx="9744502" cy="690120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29"/>
          <a:stretch/>
        </p:blipFill>
        <p:spPr>
          <a:xfrm>
            <a:off x="9773817" y="319101"/>
            <a:ext cx="2345394" cy="19422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397328" y="81717"/>
            <a:ext cx="1978315" cy="213108"/>
          </a:xfrm>
        </p:spPr>
        <p:txBody>
          <a:bodyPr>
            <a:noAutofit/>
          </a:bodyPr>
          <a:lstStyle/>
          <a:p>
            <a:r>
              <a:rPr lang="it-IT" sz="1800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AFFACCI</a:t>
            </a:r>
            <a:endParaRPr lang="it-IT" sz="1800" dirty="0">
              <a:solidFill>
                <a:schemeClr val="bg1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0397328" y="2437568"/>
            <a:ext cx="1300827" cy="173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PONTI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7" t="10164" r="18167"/>
          <a:stretch/>
        </p:blipFill>
        <p:spPr>
          <a:xfrm>
            <a:off x="9773817" y="2703800"/>
            <a:ext cx="2359042" cy="179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0" y="-94990"/>
            <a:ext cx="7792870" cy="1179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latin typeface="Adobe Hebrew" panose="02040503050201020203" pitchFamily="18" charset="-79"/>
                <a:cs typeface="Adobe Hebrew" panose="02040503050201020203" pitchFamily="18" charset="-79"/>
              </a:rPr>
              <a:t>LTH(Lund </a:t>
            </a:r>
            <a:r>
              <a:rPr lang="it-IT" sz="1600" dirty="0" err="1">
                <a:latin typeface="Adobe Hebrew" panose="02040503050201020203" pitchFamily="18" charset="-79"/>
                <a:cs typeface="Adobe Hebrew" panose="02040503050201020203" pitchFamily="18" charset="-79"/>
              </a:rPr>
              <a:t>Istituote</a:t>
            </a:r>
            <a:r>
              <a:rPr lang="it-IT" sz="1600" dirty="0">
                <a:latin typeface="Adobe Hebrew" panose="02040503050201020203" pitchFamily="18" charset="-79"/>
                <a:cs typeface="Adobe Hebrew" panose="02040503050201020203" pitchFamily="18" charset="-79"/>
              </a:rPr>
              <a:t> of Technology) Svezia</a:t>
            </a:r>
          </a:p>
          <a:p>
            <a:endParaRPr lang="it-IT" sz="1600" dirty="0">
              <a:latin typeface="Adobe Hebrew" panose="02040503050201020203" pitchFamily="18" charset="-79"/>
              <a:cs typeface="Adobe Hebrew" panose="02040503050201020203" pitchFamily="18" charset="-79"/>
            </a:endParaRPr>
          </a:p>
          <a:p>
            <a:r>
              <a:rPr lang="it-IT" sz="1600" dirty="0">
                <a:latin typeface="Adobe Hebrew" panose="02040503050201020203" pitchFamily="18" charset="-79"/>
                <a:cs typeface="Adobe Hebrew" panose="02040503050201020203" pitchFamily="18" charset="-79"/>
              </a:rPr>
              <a:t>QUNLI National Urban </a:t>
            </a:r>
            <a:r>
              <a:rPr lang="it-IT" sz="1600" dirty="0" err="1">
                <a:latin typeface="Adobe Hebrew" panose="02040503050201020203" pitchFamily="18" charset="-79"/>
                <a:cs typeface="Adobe Hebrew" panose="02040503050201020203" pitchFamily="18" charset="-79"/>
              </a:rPr>
              <a:t>Wetland</a:t>
            </a:r>
            <a:r>
              <a:rPr lang="it-IT" sz="1600" dirty="0">
                <a:latin typeface="Adobe Hebrew" panose="02040503050201020203" pitchFamily="18" charset="-79"/>
                <a:cs typeface="Adobe Hebrew" panose="02040503050201020203" pitchFamily="18" charset="-79"/>
              </a:rPr>
              <a:t>- Nord Cina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9780579" y="41418"/>
            <a:ext cx="312003" cy="25594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9773817" y="2359659"/>
            <a:ext cx="312003" cy="255943"/>
          </a:xfrm>
          <a:prstGeom prst="rect">
            <a:avLst/>
          </a:prstGeom>
          <a:solidFill>
            <a:srgbClr val="DD26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067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" t="4378" r="4070" b="4478"/>
          <a:stretch/>
        </p:blipFill>
        <p:spPr>
          <a:xfrm>
            <a:off x="1" y="0"/>
            <a:ext cx="9762916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29"/>
          <a:stretch/>
        </p:blipFill>
        <p:spPr>
          <a:xfrm>
            <a:off x="9773817" y="349967"/>
            <a:ext cx="2359041" cy="1953529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10301181" y="4662864"/>
            <a:ext cx="1978315" cy="2131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PIAZZE</a:t>
            </a: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0268501" y="2496128"/>
            <a:ext cx="1300827" cy="173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PONTI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7" t="10164" r="18167"/>
          <a:stretch/>
        </p:blipFill>
        <p:spPr>
          <a:xfrm>
            <a:off x="9773817" y="2669195"/>
            <a:ext cx="2359041" cy="1794321"/>
          </a:xfrm>
          <a:prstGeom prst="rect">
            <a:avLst/>
          </a:prstGeom>
          <a:effectLst/>
        </p:spPr>
      </p:pic>
      <p:sp>
        <p:nvSpPr>
          <p:cNvPr id="9" name="Rettangolo 8"/>
          <p:cNvSpPr/>
          <p:nvPr/>
        </p:nvSpPr>
        <p:spPr>
          <a:xfrm>
            <a:off x="9823620" y="23881"/>
            <a:ext cx="312003" cy="25594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9823622" y="2397734"/>
            <a:ext cx="312003" cy="255943"/>
          </a:xfrm>
          <a:prstGeom prst="rect">
            <a:avLst/>
          </a:prstGeom>
          <a:solidFill>
            <a:srgbClr val="DD26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9823621" y="4636583"/>
            <a:ext cx="312003" cy="255943"/>
          </a:xfrm>
          <a:prstGeom prst="rect">
            <a:avLst/>
          </a:prstGeom>
          <a:solidFill>
            <a:srgbClr val="FBBE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r="9316"/>
          <a:stretch/>
        </p:blipFill>
        <p:spPr>
          <a:xfrm>
            <a:off x="9809972" y="4985176"/>
            <a:ext cx="2331961" cy="1816329"/>
          </a:xfrm>
          <a:prstGeom prst="rect">
            <a:avLst/>
          </a:prstGeom>
        </p:spPr>
      </p:pic>
      <p:sp>
        <p:nvSpPr>
          <p:cNvPr id="13" name="Titolo 1"/>
          <p:cNvSpPr txBox="1">
            <a:spLocks/>
          </p:cNvSpPr>
          <p:nvPr/>
        </p:nvSpPr>
        <p:spPr>
          <a:xfrm>
            <a:off x="10154543" y="70605"/>
            <a:ext cx="1978315" cy="2131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AFFACCI</a:t>
            </a: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0" y="-94990"/>
            <a:ext cx="7792870" cy="1179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1600" dirty="0"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152401" y="57411"/>
            <a:ext cx="7792871" cy="1179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latin typeface="Adobe Hebrew" panose="02040503050201020203" pitchFamily="18" charset="-79"/>
                <a:cs typeface="Adobe Hebrew" panose="02040503050201020203" pitchFamily="18" charset="-79"/>
              </a:rPr>
              <a:t>LTH(Lund </a:t>
            </a:r>
            <a:r>
              <a:rPr lang="it-IT" sz="1600" dirty="0" err="1">
                <a:latin typeface="Adobe Hebrew" panose="02040503050201020203" pitchFamily="18" charset="-79"/>
                <a:cs typeface="Adobe Hebrew" panose="02040503050201020203" pitchFamily="18" charset="-79"/>
              </a:rPr>
              <a:t>Istituote</a:t>
            </a:r>
            <a:r>
              <a:rPr lang="it-IT" sz="1600" dirty="0">
                <a:latin typeface="Adobe Hebrew" panose="02040503050201020203" pitchFamily="18" charset="-79"/>
                <a:cs typeface="Adobe Hebrew" panose="02040503050201020203" pitchFamily="18" charset="-79"/>
              </a:rPr>
              <a:t> of Technology) Svezia</a:t>
            </a:r>
          </a:p>
          <a:p>
            <a:endParaRPr lang="it-IT" sz="1600" dirty="0">
              <a:latin typeface="Adobe Hebrew" panose="02040503050201020203" pitchFamily="18" charset="-79"/>
              <a:cs typeface="Adobe Hebrew" panose="02040503050201020203" pitchFamily="18" charset="-79"/>
            </a:endParaRPr>
          </a:p>
          <a:p>
            <a:r>
              <a:rPr lang="it-IT" sz="1600" dirty="0">
                <a:latin typeface="Adobe Hebrew" panose="02040503050201020203" pitchFamily="18" charset="-79"/>
                <a:cs typeface="Adobe Hebrew" panose="02040503050201020203" pitchFamily="18" charset="-79"/>
              </a:rPr>
              <a:t>QUNLI National Urban </a:t>
            </a:r>
            <a:r>
              <a:rPr lang="it-IT" sz="1600" dirty="0" err="1">
                <a:latin typeface="Adobe Hebrew" panose="02040503050201020203" pitchFamily="18" charset="-79"/>
                <a:cs typeface="Adobe Hebrew" panose="02040503050201020203" pitchFamily="18" charset="-79"/>
              </a:rPr>
              <a:t>Wetland</a:t>
            </a:r>
            <a:r>
              <a:rPr lang="it-IT" sz="1600" dirty="0">
                <a:latin typeface="Adobe Hebrew" panose="02040503050201020203" pitchFamily="18" charset="-79"/>
                <a:cs typeface="Adobe Hebrew" panose="02040503050201020203" pitchFamily="18" charset="-79"/>
              </a:rPr>
              <a:t>- Nord Cina</a:t>
            </a:r>
          </a:p>
          <a:p>
            <a:endParaRPr lang="it-IT" sz="1600" dirty="0">
              <a:latin typeface="Adobe Hebrew" panose="02040503050201020203" pitchFamily="18" charset="-79"/>
              <a:cs typeface="Adobe Hebrew" panose="02040503050201020203" pitchFamily="18" charset="-79"/>
            </a:endParaRPr>
          </a:p>
          <a:p>
            <a:r>
              <a:rPr lang="it-IT" sz="1600" dirty="0">
                <a:latin typeface="Adobe Hebrew" panose="02040503050201020203" pitchFamily="18" charset="-79"/>
                <a:cs typeface="Adobe Hebrew" panose="02040503050201020203" pitchFamily="18" charset="-79"/>
              </a:rPr>
              <a:t>QIAOYUAN PARK </a:t>
            </a:r>
            <a:r>
              <a:rPr lang="it-IT" sz="1600" dirty="0" err="1">
                <a:latin typeface="Adobe Hebrew" panose="02040503050201020203" pitchFamily="18" charset="-79"/>
                <a:cs typeface="Adobe Hebrew" panose="02040503050201020203" pitchFamily="18" charset="-79"/>
              </a:rPr>
              <a:t>Turenscape</a:t>
            </a:r>
            <a:r>
              <a:rPr lang="it-IT" sz="1600" dirty="0">
                <a:latin typeface="Adobe Hebrew" panose="02040503050201020203" pitchFamily="18" charset="-79"/>
                <a:cs typeface="Adobe Hebrew" panose="02040503050201020203" pitchFamily="18" charset="-79"/>
              </a:rPr>
              <a:t> – Tianjin Cina</a:t>
            </a:r>
          </a:p>
        </p:txBody>
      </p:sp>
    </p:spTree>
    <p:extLst>
      <p:ext uri="{BB962C8B-B14F-4D97-AF65-F5344CB8AC3E}">
        <p14:creationId xmlns:p14="http://schemas.microsoft.com/office/powerpoint/2010/main" val="322877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" t="4148" r="4147" b="4362"/>
          <a:stretch/>
        </p:blipFill>
        <p:spPr>
          <a:xfrm>
            <a:off x="-1" y="0"/>
            <a:ext cx="9706708" cy="6858000"/>
          </a:xfr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" t="5916" r="-2231" b="-926"/>
          <a:stretch/>
        </p:blipFill>
        <p:spPr>
          <a:xfrm>
            <a:off x="9743042" y="267280"/>
            <a:ext cx="2446655" cy="1534225"/>
          </a:xfrm>
          <a:prstGeom prst="rect">
            <a:avLst/>
          </a:prstGeom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9849629" y="13533"/>
            <a:ext cx="2342371" cy="337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latin typeface="Adobe Hebrew" panose="02040503050201020203" pitchFamily="18" charset="-79"/>
                <a:cs typeface="Adobe Hebrew" panose="02040503050201020203" pitchFamily="18" charset="-79"/>
              </a:rPr>
              <a:t>    </a:t>
            </a:r>
            <a:r>
              <a:rPr lang="it-IT" sz="3200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BERGAMOTTO</a:t>
            </a:r>
          </a:p>
        </p:txBody>
      </p:sp>
      <p:sp>
        <p:nvSpPr>
          <p:cNvPr id="10" name="Rettangolo 9"/>
          <p:cNvSpPr/>
          <p:nvPr/>
        </p:nvSpPr>
        <p:spPr>
          <a:xfrm>
            <a:off x="9750072" y="27297"/>
            <a:ext cx="272893" cy="223860"/>
          </a:xfrm>
          <a:prstGeom prst="rect">
            <a:avLst/>
          </a:prstGeom>
          <a:solidFill>
            <a:srgbClr val="6ABC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306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" t="5077" r="4962" b="3865"/>
          <a:stretch/>
        </p:blipFill>
        <p:spPr>
          <a:xfrm>
            <a:off x="-13649" y="0"/>
            <a:ext cx="9648967" cy="6872624"/>
          </a:xfr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" t="5916" r="-2231" b="-926"/>
          <a:stretch/>
        </p:blipFill>
        <p:spPr>
          <a:xfrm>
            <a:off x="9702098" y="267280"/>
            <a:ext cx="2446655" cy="1534225"/>
          </a:xfrm>
          <a:prstGeom prst="rect">
            <a:avLst/>
          </a:prstGeom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9849629" y="13533"/>
            <a:ext cx="2342371" cy="337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latin typeface="Adobe Hebrew" panose="02040503050201020203" pitchFamily="18" charset="-79"/>
                <a:cs typeface="Adobe Hebrew" panose="02040503050201020203" pitchFamily="18" charset="-79"/>
              </a:rPr>
              <a:t>    </a:t>
            </a:r>
            <a:r>
              <a:rPr lang="it-IT" sz="3200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BERGAMOTTO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9722776" y="27297"/>
            <a:ext cx="272893" cy="223860"/>
          </a:xfrm>
          <a:prstGeom prst="rect">
            <a:avLst/>
          </a:prstGeom>
          <a:solidFill>
            <a:srgbClr val="6ABC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9849629" y="1789125"/>
            <a:ext cx="2342371" cy="337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900" dirty="0">
                <a:latin typeface="Adobe Hebrew" panose="02040503050201020203" pitchFamily="18" charset="-79"/>
                <a:cs typeface="Adobe Hebrew" panose="02040503050201020203" pitchFamily="18" charset="-79"/>
              </a:rPr>
              <a:t>    </a:t>
            </a:r>
            <a:r>
              <a:rPr lang="it-IT" sz="1900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ORTI</a:t>
            </a:r>
            <a:r>
              <a:rPr lang="it-IT" sz="1900" dirty="0">
                <a:latin typeface="Adobe Hebrew" panose="02040503050201020203" pitchFamily="18" charset="-79"/>
                <a:cs typeface="Adobe Hebrew" panose="02040503050201020203" pitchFamily="18" charset="-79"/>
              </a:rPr>
              <a:t> </a:t>
            </a:r>
            <a:r>
              <a:rPr lang="it-IT" sz="1900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URBANI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9713183" y="1803725"/>
            <a:ext cx="272893" cy="223860"/>
          </a:xfrm>
          <a:prstGeom prst="rect">
            <a:avLst/>
          </a:prstGeom>
          <a:solidFill>
            <a:srgbClr val="C2DB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" t="17653"/>
          <a:stretch/>
        </p:blipFill>
        <p:spPr>
          <a:xfrm>
            <a:off x="9717205" y="2083127"/>
            <a:ext cx="2336011" cy="150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9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t="4150" r="4231" b="3638"/>
          <a:stretch/>
        </p:blipFill>
        <p:spPr>
          <a:xfrm>
            <a:off x="0" y="0"/>
            <a:ext cx="9633858" cy="6858000"/>
          </a:xfr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" t="5916" r="-2231" b="-926"/>
          <a:stretch/>
        </p:blipFill>
        <p:spPr>
          <a:xfrm>
            <a:off x="9702098" y="267280"/>
            <a:ext cx="2446655" cy="1534225"/>
          </a:xfrm>
          <a:prstGeom prst="rect">
            <a:avLst/>
          </a:prstGeom>
        </p:spPr>
      </p:pic>
      <p:sp>
        <p:nvSpPr>
          <p:cNvPr id="17" name="Titolo 1"/>
          <p:cNvSpPr txBox="1">
            <a:spLocks/>
          </p:cNvSpPr>
          <p:nvPr/>
        </p:nvSpPr>
        <p:spPr>
          <a:xfrm>
            <a:off x="9849629" y="13533"/>
            <a:ext cx="2342371" cy="337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latin typeface="Adobe Hebrew" panose="02040503050201020203" pitchFamily="18" charset="-79"/>
                <a:cs typeface="Adobe Hebrew" panose="02040503050201020203" pitchFamily="18" charset="-79"/>
              </a:rPr>
              <a:t>    </a:t>
            </a:r>
            <a:r>
              <a:rPr lang="it-IT" sz="3200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BERGAMOTTO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9722776" y="27297"/>
            <a:ext cx="272893" cy="223860"/>
          </a:xfrm>
          <a:prstGeom prst="rect">
            <a:avLst/>
          </a:prstGeom>
          <a:solidFill>
            <a:srgbClr val="6ABC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9" name="Titolo 1"/>
          <p:cNvSpPr txBox="1">
            <a:spLocks/>
          </p:cNvSpPr>
          <p:nvPr/>
        </p:nvSpPr>
        <p:spPr>
          <a:xfrm>
            <a:off x="9849629" y="1789125"/>
            <a:ext cx="2342371" cy="337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900" dirty="0">
                <a:latin typeface="Adobe Hebrew" panose="02040503050201020203" pitchFamily="18" charset="-79"/>
                <a:cs typeface="Adobe Hebrew" panose="02040503050201020203" pitchFamily="18" charset="-79"/>
              </a:rPr>
              <a:t>    </a:t>
            </a:r>
            <a:r>
              <a:rPr lang="it-IT" sz="1900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ORTI</a:t>
            </a:r>
            <a:r>
              <a:rPr lang="it-IT" sz="1900" dirty="0">
                <a:latin typeface="Adobe Hebrew" panose="02040503050201020203" pitchFamily="18" charset="-79"/>
                <a:cs typeface="Adobe Hebrew" panose="02040503050201020203" pitchFamily="18" charset="-79"/>
              </a:rPr>
              <a:t> </a:t>
            </a:r>
            <a:r>
              <a:rPr lang="it-IT" sz="1900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URBANI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9713183" y="1803725"/>
            <a:ext cx="272893" cy="223860"/>
          </a:xfrm>
          <a:prstGeom prst="rect">
            <a:avLst/>
          </a:prstGeom>
          <a:solidFill>
            <a:srgbClr val="C2DB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" t="17653"/>
          <a:stretch/>
        </p:blipFill>
        <p:spPr>
          <a:xfrm>
            <a:off x="9744501" y="2055831"/>
            <a:ext cx="2336011" cy="1501231"/>
          </a:xfrm>
          <a:prstGeom prst="rect">
            <a:avLst/>
          </a:prstGeom>
        </p:spPr>
      </p:pic>
      <p:sp>
        <p:nvSpPr>
          <p:cNvPr id="22" name="Titolo 1"/>
          <p:cNvSpPr txBox="1">
            <a:spLocks/>
          </p:cNvSpPr>
          <p:nvPr/>
        </p:nvSpPr>
        <p:spPr>
          <a:xfrm>
            <a:off x="9986075" y="3547007"/>
            <a:ext cx="2342371" cy="337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900" dirty="0">
                <a:latin typeface="Adobe Hebrew" panose="02040503050201020203" pitchFamily="18" charset="-79"/>
                <a:cs typeface="Adobe Hebrew" panose="02040503050201020203" pitchFamily="18" charset="-79"/>
              </a:rPr>
              <a:t>    </a:t>
            </a:r>
            <a:r>
              <a:rPr lang="it-IT" sz="1900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ARANCETI</a:t>
            </a:r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t="10921" b="9445"/>
          <a:stretch/>
        </p:blipFill>
        <p:spPr>
          <a:xfrm>
            <a:off x="9744501" y="3839071"/>
            <a:ext cx="2349659" cy="1461275"/>
          </a:xfrm>
          <a:prstGeom prst="rect">
            <a:avLst/>
          </a:prstGeom>
        </p:spPr>
      </p:pic>
      <p:sp>
        <p:nvSpPr>
          <p:cNvPr id="25" name="Rettangolo 24"/>
          <p:cNvSpPr/>
          <p:nvPr/>
        </p:nvSpPr>
        <p:spPr>
          <a:xfrm>
            <a:off x="9722776" y="3590643"/>
            <a:ext cx="272893" cy="223860"/>
          </a:xfrm>
          <a:prstGeom prst="rect">
            <a:avLst/>
          </a:prstGeom>
          <a:solidFill>
            <a:srgbClr val="21B2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228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" t="3837" r="4675" b="3951"/>
          <a:stretch/>
        </p:blipFill>
        <p:spPr>
          <a:xfrm>
            <a:off x="-2" y="-1"/>
            <a:ext cx="9526137" cy="6846471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" t="5916" r="-2231" b="-926"/>
          <a:stretch/>
        </p:blipFill>
        <p:spPr>
          <a:xfrm>
            <a:off x="9702098" y="267280"/>
            <a:ext cx="2446655" cy="1534225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9849629" y="13533"/>
            <a:ext cx="2342371" cy="337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latin typeface="Adobe Hebrew" panose="02040503050201020203" pitchFamily="18" charset="-79"/>
                <a:cs typeface="Adobe Hebrew" panose="02040503050201020203" pitchFamily="18" charset="-79"/>
              </a:rPr>
              <a:t>    </a:t>
            </a:r>
            <a:r>
              <a:rPr lang="it-IT" sz="3200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BERGAMOTTO</a:t>
            </a:r>
          </a:p>
        </p:txBody>
      </p:sp>
      <p:sp>
        <p:nvSpPr>
          <p:cNvPr id="9" name="Rettangolo 8"/>
          <p:cNvSpPr/>
          <p:nvPr/>
        </p:nvSpPr>
        <p:spPr>
          <a:xfrm>
            <a:off x="9722776" y="27297"/>
            <a:ext cx="272893" cy="223860"/>
          </a:xfrm>
          <a:prstGeom prst="rect">
            <a:avLst/>
          </a:prstGeom>
          <a:solidFill>
            <a:srgbClr val="6ABC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9849629" y="1789125"/>
            <a:ext cx="2342371" cy="337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900" dirty="0">
                <a:latin typeface="Adobe Hebrew" panose="02040503050201020203" pitchFamily="18" charset="-79"/>
                <a:cs typeface="Adobe Hebrew" panose="02040503050201020203" pitchFamily="18" charset="-79"/>
              </a:rPr>
              <a:t>    </a:t>
            </a:r>
            <a:r>
              <a:rPr lang="it-IT" sz="1900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ORTI</a:t>
            </a:r>
            <a:r>
              <a:rPr lang="it-IT" sz="1900" dirty="0">
                <a:latin typeface="Adobe Hebrew" panose="02040503050201020203" pitchFamily="18" charset="-79"/>
                <a:cs typeface="Adobe Hebrew" panose="02040503050201020203" pitchFamily="18" charset="-79"/>
              </a:rPr>
              <a:t> </a:t>
            </a:r>
            <a:r>
              <a:rPr lang="it-IT" sz="1900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URBANI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9713183" y="1803725"/>
            <a:ext cx="272893" cy="223860"/>
          </a:xfrm>
          <a:prstGeom prst="rect">
            <a:avLst/>
          </a:prstGeom>
          <a:solidFill>
            <a:srgbClr val="C2DB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" t="17653"/>
          <a:stretch/>
        </p:blipFill>
        <p:spPr>
          <a:xfrm>
            <a:off x="9744501" y="2055831"/>
            <a:ext cx="2336011" cy="1501231"/>
          </a:xfrm>
          <a:prstGeom prst="rect">
            <a:avLst/>
          </a:prstGeom>
        </p:spPr>
      </p:pic>
      <p:sp>
        <p:nvSpPr>
          <p:cNvPr id="13" name="Titolo 1"/>
          <p:cNvSpPr txBox="1">
            <a:spLocks/>
          </p:cNvSpPr>
          <p:nvPr/>
        </p:nvSpPr>
        <p:spPr>
          <a:xfrm>
            <a:off x="9986075" y="3547007"/>
            <a:ext cx="2342371" cy="337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900" dirty="0">
                <a:latin typeface="Adobe Hebrew" panose="02040503050201020203" pitchFamily="18" charset="-79"/>
                <a:cs typeface="Adobe Hebrew" panose="02040503050201020203" pitchFamily="18" charset="-79"/>
              </a:rPr>
              <a:t>    </a:t>
            </a:r>
            <a:r>
              <a:rPr lang="it-IT" sz="1900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ARANCETI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9722776" y="5336247"/>
            <a:ext cx="272893" cy="223860"/>
          </a:xfrm>
          <a:prstGeom prst="rect">
            <a:avLst/>
          </a:prstGeom>
          <a:solidFill>
            <a:srgbClr val="F8E9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t="10921" b="9445"/>
          <a:stretch/>
        </p:blipFill>
        <p:spPr>
          <a:xfrm>
            <a:off x="9744501" y="3839071"/>
            <a:ext cx="2349659" cy="1461275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9722776" y="3590643"/>
            <a:ext cx="272893" cy="223860"/>
          </a:xfrm>
          <a:prstGeom prst="rect">
            <a:avLst/>
          </a:prstGeom>
          <a:solidFill>
            <a:srgbClr val="21B2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9" name="Titolo 1"/>
          <p:cNvSpPr txBox="1">
            <a:spLocks/>
          </p:cNvSpPr>
          <p:nvPr/>
        </p:nvSpPr>
        <p:spPr>
          <a:xfrm>
            <a:off x="9948323" y="5327641"/>
            <a:ext cx="2342371" cy="337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900" dirty="0">
                <a:latin typeface="Adobe Hebrew" panose="02040503050201020203" pitchFamily="18" charset="-79"/>
                <a:cs typeface="Adobe Hebrew" panose="02040503050201020203" pitchFamily="18" charset="-79"/>
              </a:rPr>
              <a:t>    </a:t>
            </a:r>
            <a:r>
              <a:rPr lang="it-IT" sz="1900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GINESTRA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4" b="13019"/>
          <a:stretch/>
        </p:blipFill>
        <p:spPr>
          <a:xfrm>
            <a:off x="9722776" y="5609230"/>
            <a:ext cx="2385033" cy="121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4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57" y="17737"/>
            <a:ext cx="9674086" cy="6840263"/>
          </a:xfrm>
        </p:spPr>
      </p:pic>
    </p:spTree>
    <p:extLst>
      <p:ext uri="{BB962C8B-B14F-4D97-AF65-F5344CB8AC3E}">
        <p14:creationId xmlns:p14="http://schemas.microsoft.com/office/powerpoint/2010/main" val="199844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</TotalTime>
  <Words>103</Words>
  <Application>Microsoft Office PowerPoint</Application>
  <PresentationFormat>Widescreen</PresentationFormat>
  <Paragraphs>29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5" baseType="lpstr">
      <vt:lpstr>Adobe Hebrew</vt:lpstr>
      <vt:lpstr>Arial</vt:lpstr>
      <vt:lpstr>Calibri</vt:lpstr>
      <vt:lpstr>Calibri Light</vt:lpstr>
      <vt:lpstr>Tema di Office</vt:lpstr>
      <vt:lpstr>IL NOSTRO PAESAGGIO </vt:lpstr>
      <vt:lpstr>Presentazione standard di PowerPoint</vt:lpstr>
      <vt:lpstr>AFFACCI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Iole</dc:creator>
  <cp:lastModifiedBy>martina amaddeo</cp:lastModifiedBy>
  <cp:revision>18</cp:revision>
  <dcterms:created xsi:type="dcterms:W3CDTF">2018-04-09T08:58:29Z</dcterms:created>
  <dcterms:modified xsi:type="dcterms:W3CDTF">2020-11-13T16:25:58Z</dcterms:modified>
</cp:coreProperties>
</file>