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76" r:id="rId4"/>
    <p:sldId id="277" r:id="rId5"/>
    <p:sldId id="280" r:id="rId6"/>
    <p:sldId id="273" r:id="rId7"/>
    <p:sldId id="260" r:id="rId8"/>
    <p:sldId id="283" r:id="rId9"/>
    <p:sldId id="285" r:id="rId10"/>
    <p:sldId id="302" r:id="rId11"/>
    <p:sldId id="281" r:id="rId12"/>
    <p:sldId id="292" r:id="rId13"/>
    <p:sldId id="293" r:id="rId14"/>
    <p:sldId id="287" r:id="rId15"/>
    <p:sldId id="303" r:id="rId16"/>
    <p:sldId id="286" r:id="rId17"/>
    <p:sldId id="288" r:id="rId18"/>
    <p:sldId id="266" r:id="rId19"/>
    <p:sldId id="294" r:id="rId20"/>
    <p:sldId id="299" r:id="rId21"/>
    <p:sldId id="300" r:id="rId22"/>
    <p:sldId id="298" r:id="rId23"/>
    <p:sldId id="271" r:id="rId24"/>
    <p:sldId id="289" r:id="rId25"/>
    <p:sldId id="290" r:id="rId26"/>
    <p:sldId id="291" r:id="rId27"/>
    <p:sldId id="270" r:id="rId28"/>
    <p:sldId id="296" r:id="rId29"/>
    <p:sldId id="274" r:id="rId30"/>
    <p:sldId id="297" r:id="rId31"/>
    <p:sldId id="301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3" autoAdjust="0"/>
    <p:restoredTop sz="94707" autoAdjust="0"/>
  </p:normalViewPr>
  <p:slideViewPr>
    <p:cSldViewPr snapToGrid="0">
      <p:cViewPr varScale="1">
        <p:scale>
          <a:sx n="108" d="100"/>
          <a:sy n="108" d="100"/>
        </p:scale>
        <p:origin x="504" y="-20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342EF-2A68-442C-9599-7500A213BB95}" type="datetimeFigureOut">
              <a:rPr lang="it-IT" smtClean="0"/>
              <a:pPr/>
              <a:t>04/06/2023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0B16E-E8FE-42FF-9CF2-2B4980BE07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68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283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136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768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803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090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852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774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399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486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1498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32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954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058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363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5302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398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586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348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5590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8136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6564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958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7285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4707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786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6275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660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340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589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625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B16E-E8FE-42FF-9CF2-2B4980BE07C5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07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CBF5-BC5F-4153-9CA6-E11DA1C94D3F}" type="datetimeFigureOut">
              <a:rPr lang="it-IT" smtClean="0"/>
              <a:pPr/>
              <a:t>04/06/2023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1001-398E-4F99-B6C6-F4DF31003AF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0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CBF5-BC5F-4153-9CA6-E11DA1C94D3F}" type="datetimeFigureOut">
              <a:rPr lang="it-IT" smtClean="0"/>
              <a:pPr/>
              <a:t>04/06/2023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1001-398E-4F99-B6C6-F4DF31003AF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04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CBF5-BC5F-4153-9CA6-E11DA1C94D3F}" type="datetimeFigureOut">
              <a:rPr lang="it-IT" smtClean="0"/>
              <a:pPr/>
              <a:t>04/06/2023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1001-398E-4F99-B6C6-F4DF31003AF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7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CBF5-BC5F-4153-9CA6-E11DA1C94D3F}" type="datetimeFigureOut">
              <a:rPr lang="it-IT" smtClean="0"/>
              <a:pPr/>
              <a:t>04/06/2023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1001-398E-4F99-B6C6-F4DF31003AF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25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CBF5-BC5F-4153-9CA6-E11DA1C94D3F}" type="datetimeFigureOut">
              <a:rPr lang="it-IT" smtClean="0"/>
              <a:pPr/>
              <a:t>04/06/2023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1001-398E-4F99-B6C6-F4DF31003AF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3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CBF5-BC5F-4153-9CA6-E11DA1C94D3F}" type="datetimeFigureOut">
              <a:rPr lang="it-IT" smtClean="0"/>
              <a:pPr/>
              <a:t>04/06/2023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1001-398E-4F99-B6C6-F4DF31003AF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7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CBF5-BC5F-4153-9CA6-E11DA1C94D3F}" type="datetimeFigureOut">
              <a:rPr lang="it-IT" smtClean="0"/>
              <a:pPr/>
              <a:t>04/06/2023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1001-398E-4F99-B6C6-F4DF31003AF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9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CBF5-BC5F-4153-9CA6-E11DA1C94D3F}" type="datetimeFigureOut">
              <a:rPr lang="it-IT" smtClean="0"/>
              <a:pPr/>
              <a:t>04/06/2023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1001-398E-4F99-B6C6-F4DF31003AF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39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CBF5-BC5F-4153-9CA6-E11DA1C94D3F}" type="datetimeFigureOut">
              <a:rPr lang="it-IT" smtClean="0"/>
              <a:pPr/>
              <a:t>04/06/2023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1001-398E-4F99-B6C6-F4DF31003AF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28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CBF5-BC5F-4153-9CA6-E11DA1C94D3F}" type="datetimeFigureOut">
              <a:rPr lang="it-IT" smtClean="0"/>
              <a:pPr/>
              <a:t>04/06/2023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1001-398E-4F99-B6C6-F4DF31003AF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6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CBF5-BC5F-4153-9CA6-E11DA1C94D3F}" type="datetimeFigureOut">
              <a:rPr lang="it-IT" smtClean="0"/>
              <a:pPr/>
              <a:t>04/06/2023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1001-398E-4F99-B6C6-F4DF31003AF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2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CCBF5-BC5F-4153-9CA6-E11DA1C94D3F}" type="datetimeFigureOut">
              <a:rPr lang="it-IT" smtClean="0"/>
              <a:pPr/>
              <a:t>04/06/2023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81001-398E-4F99-B6C6-F4DF31003AF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62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28.jpeg"/><Relationship Id="rId4" Type="http://schemas.openxmlformats.org/officeDocument/2006/relationships/image" Target="../media/image24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3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7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3.pn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iorgiocofone@yahoo.it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79" y="484566"/>
            <a:ext cx="11142921" cy="626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7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246728" y="2476500"/>
            <a:ext cx="492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latin typeface="Tw Cen MT" panose="020B0602020104020603" pitchFamily="34" charset="0"/>
              </a:rPr>
              <a:t>RIFERIMENTI PROGETTUALI</a:t>
            </a:r>
          </a:p>
        </p:txBody>
      </p:sp>
    </p:spTree>
    <p:extLst>
      <p:ext uri="{BB962C8B-B14F-4D97-AF65-F5344CB8AC3E}">
        <p14:creationId xmlns:p14="http://schemas.microsoft.com/office/powerpoint/2010/main" val="4446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1"/>
          <a:stretch/>
        </p:blipFill>
        <p:spPr>
          <a:xfrm>
            <a:off x="266365" y="3299459"/>
            <a:ext cx="4985984" cy="2813559"/>
          </a:xfrm>
          <a:prstGeom prst="rect">
            <a:avLst/>
          </a:prstGeom>
        </p:spPr>
      </p:pic>
      <p:pic>
        <p:nvPicPr>
          <p:cNvPr id="5" name="Segnaposto contenuto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1"/>
          <a:stretch/>
        </p:blipFill>
        <p:spPr>
          <a:xfrm>
            <a:off x="266365" y="194196"/>
            <a:ext cx="4985984" cy="281355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276975" y="1371600"/>
            <a:ext cx="4296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latin typeface="Tw Cen MT" panose="020B0602020104020603" pitchFamily="34" charset="0"/>
              </a:rPr>
              <a:t>MUNICIPIO DI FIUMICINO</a:t>
            </a:r>
            <a:r>
              <a:rPr lang="it-IT" dirty="0">
                <a:latin typeface="Tw Cen MT" panose="020B0602020104020603" pitchFamily="34" charset="0"/>
              </a:rPr>
              <a:t>_ Fiumicino (ROMA)</a:t>
            </a:r>
          </a:p>
          <a:p>
            <a:r>
              <a:rPr lang="it-IT" dirty="0">
                <a:latin typeface="Tw Cen MT" panose="020B0602020104020603" pitchFamily="34" charset="0"/>
              </a:rPr>
              <a:t>Arch. Alessandro Anselmi</a:t>
            </a:r>
          </a:p>
        </p:txBody>
      </p:sp>
    </p:spTree>
    <p:extLst>
      <p:ext uri="{BB962C8B-B14F-4D97-AF65-F5344CB8AC3E}">
        <p14:creationId xmlns:p14="http://schemas.microsoft.com/office/powerpoint/2010/main" val="85790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5" y="162799"/>
            <a:ext cx="4543879" cy="2813559"/>
          </a:xfrm>
          <a:prstGeom prst="rect">
            <a:avLst/>
          </a:prstGeom>
        </p:spPr>
      </p:pic>
      <p:pic>
        <p:nvPicPr>
          <p:cNvPr id="5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5" y="3283734"/>
            <a:ext cx="4504748" cy="281355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276975" y="1371600"/>
            <a:ext cx="4955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latin typeface="Tw Cen MT" panose="020B0602020104020603" pitchFamily="34" charset="0"/>
              </a:rPr>
              <a:t>CASA MARITTIMA DELLA GIOVENTU’</a:t>
            </a:r>
            <a:r>
              <a:rPr lang="it-IT" dirty="0">
                <a:latin typeface="Tw Cen MT" panose="020B0602020104020603" pitchFamily="34" charset="0"/>
              </a:rPr>
              <a:t>_ </a:t>
            </a:r>
            <a:r>
              <a:rPr lang="it-IT" dirty="0" err="1">
                <a:latin typeface="Tw Cen MT" panose="020B0602020104020603" pitchFamily="34" charset="0"/>
              </a:rPr>
              <a:t>Copenhagen</a:t>
            </a:r>
            <a:r>
              <a:rPr lang="it-IT" dirty="0">
                <a:latin typeface="Tw Cen MT" panose="020B0602020104020603" pitchFamily="34" charset="0"/>
              </a:rPr>
              <a:t> </a:t>
            </a:r>
          </a:p>
          <a:p>
            <a:r>
              <a:rPr lang="it-IT" dirty="0">
                <a:latin typeface="Tw Cen MT" panose="020B0602020104020603" pitchFamily="34" charset="0"/>
              </a:rPr>
              <a:t>Arch. </a:t>
            </a:r>
            <a:r>
              <a:rPr lang="it-IT" dirty="0" err="1">
                <a:latin typeface="Tw Cen MT" panose="020B0602020104020603" pitchFamily="34" charset="0"/>
              </a:rPr>
              <a:t>Bjarke</a:t>
            </a:r>
            <a:r>
              <a:rPr lang="it-IT" dirty="0">
                <a:latin typeface="Tw Cen MT" panose="020B0602020104020603" pitchFamily="34" charset="0"/>
              </a:rPr>
              <a:t> </a:t>
            </a:r>
            <a:r>
              <a:rPr lang="it-IT" dirty="0" err="1">
                <a:latin typeface="Tw Cen MT" panose="020B0602020104020603" pitchFamily="34" charset="0"/>
              </a:rPr>
              <a:t>Ingels</a:t>
            </a:r>
            <a:r>
              <a:rPr lang="it-IT" dirty="0">
                <a:latin typeface="Tw Cen MT" panose="020B0602020104020603" pitchFamily="34" charset="0"/>
              </a:rPr>
              <a:t> Group_ BIG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5" y="3283734"/>
            <a:ext cx="4535559" cy="28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5" y="3282042"/>
            <a:ext cx="4236888" cy="2813559"/>
          </a:xfrm>
          <a:prstGeom prst="rect">
            <a:avLst/>
          </a:prstGeom>
        </p:spPr>
      </p:pic>
      <p:pic>
        <p:nvPicPr>
          <p:cNvPr id="5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5" y="144474"/>
            <a:ext cx="3635075" cy="285674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081998" y="1371600"/>
            <a:ext cx="6173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latin typeface="Tw Cen MT" panose="020B0602020104020603" pitchFamily="34" charset="0"/>
              </a:rPr>
              <a:t>CHIESA DI SAN PIO DA PIETRALCINA</a:t>
            </a:r>
            <a:r>
              <a:rPr lang="it-IT" dirty="0">
                <a:latin typeface="Tw Cen MT" panose="020B0602020104020603" pitchFamily="34" charset="0"/>
              </a:rPr>
              <a:t>_ Casal </a:t>
            </a:r>
            <a:r>
              <a:rPr lang="it-IT" dirty="0" err="1">
                <a:latin typeface="Tw Cen MT" panose="020B0602020104020603" pitchFamily="34" charset="0"/>
              </a:rPr>
              <a:t>Bernocchio</a:t>
            </a:r>
            <a:r>
              <a:rPr lang="it-IT" dirty="0">
                <a:latin typeface="Tw Cen MT" panose="020B0602020104020603" pitchFamily="34" charset="0"/>
              </a:rPr>
              <a:t> (ROMA)</a:t>
            </a:r>
          </a:p>
          <a:p>
            <a:r>
              <a:rPr lang="it-IT" dirty="0">
                <a:latin typeface="Tw Cen MT" panose="020B0602020104020603" pitchFamily="34" charset="0"/>
              </a:rPr>
              <a:t>Arch. Alessandro Anselmi</a:t>
            </a:r>
          </a:p>
        </p:txBody>
      </p:sp>
    </p:spTree>
    <p:extLst>
      <p:ext uri="{BB962C8B-B14F-4D97-AF65-F5344CB8AC3E}">
        <p14:creationId xmlns:p14="http://schemas.microsoft.com/office/powerpoint/2010/main" val="162739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0"/>
            <a:ext cx="68580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6" y="-150631"/>
            <a:ext cx="9014119" cy="637045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5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71" y="225523"/>
            <a:ext cx="5683957" cy="42629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42" y="240818"/>
            <a:ext cx="2976986" cy="22327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701" y="2656226"/>
            <a:ext cx="2980927" cy="22356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35" y="1005075"/>
            <a:ext cx="4847849" cy="484784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43" y="240818"/>
            <a:ext cx="3286816" cy="438242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20" y="225523"/>
            <a:ext cx="3298288" cy="439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-0.3575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" y="857250"/>
            <a:ext cx="6858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" y="-123825"/>
            <a:ext cx="68580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" y="95250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-104775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5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79" y="122830"/>
            <a:ext cx="6859161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9" y="57150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1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13775" r="55692" b="8983"/>
          <a:stretch/>
        </p:blipFill>
        <p:spPr>
          <a:xfrm>
            <a:off x="623344" y="659680"/>
            <a:ext cx="3964460" cy="51058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8" y="509989"/>
            <a:ext cx="8760749" cy="428108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1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8" y="509989"/>
            <a:ext cx="8760748" cy="428108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92" b="56944"/>
          <a:stretch/>
        </p:blipFill>
        <p:spPr>
          <a:xfrm>
            <a:off x="442302" y="0"/>
            <a:ext cx="5806098" cy="357430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7" y="3076842"/>
            <a:ext cx="5558448" cy="786065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858888" y="1087247"/>
            <a:ext cx="21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Pareti Esterne 80 Mq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858888" y="1602485"/>
            <a:ext cx="288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Pacchetto Copertura 200 Mq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858888" y="2398352"/>
            <a:ext cx="40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Sistema Copertura 70% involucro esterno</a:t>
            </a:r>
          </a:p>
        </p:txBody>
      </p:sp>
    </p:spTree>
    <p:extLst>
      <p:ext uri="{BB962C8B-B14F-4D97-AF65-F5344CB8AC3E}">
        <p14:creationId xmlns:p14="http://schemas.microsoft.com/office/powerpoint/2010/main" val="123887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923020" y="1018246"/>
            <a:ext cx="326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dirty="0"/>
              <a:t>Struttura in acciaio</a:t>
            </a:r>
          </a:p>
          <a:p>
            <a:endParaRPr lang="it-IT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8923020" y="1341411"/>
            <a:ext cx="326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 Tavolato </a:t>
            </a:r>
            <a:r>
              <a:rPr lang="it-IT" dirty="0" err="1"/>
              <a:t>sp</a:t>
            </a:r>
            <a:r>
              <a:rPr lang="it-IT" dirty="0"/>
              <a:t>. 3cm maschio femmina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8923020" y="1676815"/>
            <a:ext cx="326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3. Membrana </a:t>
            </a:r>
            <a:r>
              <a:rPr lang="it-IT" dirty="0" err="1"/>
              <a:t>sottotegola</a:t>
            </a:r>
            <a:r>
              <a:rPr lang="it-IT" dirty="0"/>
              <a:t> traspirante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8923020" y="2041981"/>
            <a:ext cx="3268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4. Listello di legno 80x50</a:t>
            </a:r>
          </a:p>
          <a:p>
            <a:r>
              <a:rPr lang="it-IT" dirty="0"/>
              <a:t>5. Pannello isolante in fibra di legno </a:t>
            </a:r>
            <a:r>
              <a:rPr lang="it-IT" dirty="0" err="1"/>
              <a:t>dim</a:t>
            </a:r>
            <a:r>
              <a:rPr lang="it-IT" dirty="0"/>
              <a:t>. 125x60cm</a:t>
            </a: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8923020" y="2372110"/>
            <a:ext cx="3268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6. Listello di legno 80x50</a:t>
            </a:r>
          </a:p>
          <a:p>
            <a:r>
              <a:rPr lang="it-IT" dirty="0"/>
              <a:t>7. Pannello isolante in fibra di legno </a:t>
            </a:r>
            <a:r>
              <a:rPr lang="it-IT" dirty="0" err="1"/>
              <a:t>dim</a:t>
            </a:r>
            <a:r>
              <a:rPr lang="it-IT" dirty="0"/>
              <a:t>. 125x60cm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8923020" y="2733783"/>
            <a:ext cx="326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8. OSB </a:t>
            </a:r>
            <a:r>
              <a:rPr lang="it-IT" dirty="0" err="1"/>
              <a:t>sp</a:t>
            </a:r>
            <a:r>
              <a:rPr lang="it-IT" dirty="0"/>
              <a:t>. 2cm</a:t>
            </a: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8923020" y="3085371"/>
            <a:ext cx="326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9. Membrana </a:t>
            </a:r>
            <a:r>
              <a:rPr lang="it-IT" dirty="0" err="1"/>
              <a:t>sottotegola</a:t>
            </a:r>
            <a:r>
              <a:rPr lang="it-IT" dirty="0"/>
              <a:t> traspirante</a:t>
            </a: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  <a:effectLst/>
        </p:spPr>
      </p:pic>
      <p:sp>
        <p:nvSpPr>
          <p:cNvPr id="35" name="CasellaDiTesto 34"/>
          <p:cNvSpPr txBox="1"/>
          <p:nvPr/>
        </p:nvSpPr>
        <p:spPr>
          <a:xfrm>
            <a:off x="8923020" y="3438223"/>
            <a:ext cx="326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10. Lamiera piegata PREFALZ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4" grpId="0"/>
      <p:bldP spid="26" grpId="0"/>
      <p:bldP spid="28" grpId="0"/>
      <p:bldP spid="30" grpId="0"/>
      <p:bldP spid="32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70" y="233055"/>
            <a:ext cx="6208479" cy="465635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37" y="1315880"/>
            <a:ext cx="4764712" cy="35735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252" y="225523"/>
            <a:ext cx="3483822" cy="46450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" r="33067" b="1"/>
          <a:stretch/>
        </p:blipFill>
        <p:spPr>
          <a:xfrm>
            <a:off x="2948665" y="971550"/>
            <a:ext cx="5658125" cy="418403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0.25443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252" y="225523"/>
            <a:ext cx="3483822" cy="46450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57" y="214260"/>
            <a:ext cx="3492269" cy="465635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32" y="215762"/>
            <a:ext cx="3491142" cy="465485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2" r="29567" b="1"/>
          <a:stretch/>
        </p:blipFill>
        <p:spPr>
          <a:xfrm>
            <a:off x="2903782" y="1315880"/>
            <a:ext cx="5372375" cy="380814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5442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57" y="214260"/>
            <a:ext cx="3492269" cy="465635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32" y="215762"/>
            <a:ext cx="3491142" cy="46548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252" y="225523"/>
            <a:ext cx="3483822" cy="46450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3" r="32142" b="1"/>
          <a:stretch/>
        </p:blipFill>
        <p:spPr>
          <a:xfrm>
            <a:off x="1897944" y="1135216"/>
            <a:ext cx="5657286" cy="41581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17852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8115300" y="1028343"/>
            <a:ext cx="326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dirty="0"/>
              <a:t>Struttura in Acciaio</a:t>
            </a:r>
          </a:p>
        </p:txBody>
      </p:sp>
      <p:pic>
        <p:nvPicPr>
          <p:cNvPr id="40" name="Immagin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41" name="CasellaDiTesto 40"/>
          <p:cNvSpPr txBox="1"/>
          <p:nvPr/>
        </p:nvSpPr>
        <p:spPr>
          <a:xfrm>
            <a:off x="8115300" y="1213009"/>
            <a:ext cx="326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 Tavolato </a:t>
            </a:r>
            <a:r>
              <a:rPr lang="it-IT" dirty="0" err="1"/>
              <a:t>sp</a:t>
            </a:r>
            <a:r>
              <a:rPr lang="it-IT" dirty="0"/>
              <a:t>. 3cm maschio femmina</a:t>
            </a:r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43" name="CasellaDiTesto 42"/>
          <p:cNvSpPr txBox="1"/>
          <p:nvPr/>
        </p:nvSpPr>
        <p:spPr>
          <a:xfrm>
            <a:off x="8115300" y="1397675"/>
            <a:ext cx="326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3. Membrana </a:t>
            </a:r>
            <a:r>
              <a:rPr lang="it-IT" dirty="0" err="1"/>
              <a:t>sottotegola</a:t>
            </a:r>
            <a:r>
              <a:rPr lang="it-IT" dirty="0"/>
              <a:t> traspirante </a:t>
            </a:r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45" name="CasellaDiTesto 44"/>
          <p:cNvSpPr txBox="1"/>
          <p:nvPr/>
        </p:nvSpPr>
        <p:spPr>
          <a:xfrm>
            <a:off x="8115300" y="1579719"/>
            <a:ext cx="3268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4. Listello di legno di abete 80x50</a:t>
            </a:r>
          </a:p>
          <a:p>
            <a:r>
              <a:rPr lang="it-IT" dirty="0"/>
              <a:t>5.Pannello di fibra di legno </a:t>
            </a:r>
            <a:r>
              <a:rPr lang="it-IT" dirty="0" err="1"/>
              <a:t>dim</a:t>
            </a:r>
            <a:r>
              <a:rPr lang="it-IT" dirty="0"/>
              <a:t>. 125x60</a:t>
            </a:r>
          </a:p>
        </p:txBody>
      </p:sp>
      <p:pic>
        <p:nvPicPr>
          <p:cNvPr id="46" name="Immagin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47" name="CasellaDiTesto 46"/>
          <p:cNvSpPr txBox="1"/>
          <p:nvPr/>
        </p:nvSpPr>
        <p:spPr>
          <a:xfrm>
            <a:off x="8115300" y="1761763"/>
            <a:ext cx="3268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6. Listello di legno di abete 80x50</a:t>
            </a:r>
          </a:p>
          <a:p>
            <a:r>
              <a:rPr lang="it-IT" dirty="0"/>
              <a:t>7.Pannello di fibra di legno </a:t>
            </a:r>
            <a:r>
              <a:rPr lang="it-IT" dirty="0" err="1"/>
              <a:t>dim</a:t>
            </a:r>
            <a:r>
              <a:rPr lang="it-IT" dirty="0"/>
              <a:t>. 125x60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49" name="CasellaDiTesto 48"/>
          <p:cNvSpPr txBox="1"/>
          <p:nvPr/>
        </p:nvSpPr>
        <p:spPr>
          <a:xfrm>
            <a:off x="8115300" y="1938096"/>
            <a:ext cx="326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8. OSB sp.2cm</a:t>
            </a:r>
          </a:p>
        </p:txBody>
      </p:sp>
      <p:pic>
        <p:nvPicPr>
          <p:cNvPr id="50" name="Immagin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51" name="CasellaDiTesto 50"/>
          <p:cNvSpPr txBox="1"/>
          <p:nvPr/>
        </p:nvSpPr>
        <p:spPr>
          <a:xfrm>
            <a:off x="8115300" y="2119305"/>
            <a:ext cx="326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9. Membrana sottotetto traspirante</a:t>
            </a:r>
          </a:p>
        </p:txBody>
      </p:sp>
      <p:pic>
        <p:nvPicPr>
          <p:cNvPr id="52" name="Immagin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20"/>
            <a:ext cx="12192000" cy="6055360"/>
          </a:xfrm>
          <a:prstGeom prst="rect">
            <a:avLst/>
          </a:prstGeom>
        </p:spPr>
      </p:pic>
      <p:sp>
        <p:nvSpPr>
          <p:cNvPr id="53" name="CasellaDiTesto 52"/>
          <p:cNvSpPr txBox="1"/>
          <p:nvPr/>
        </p:nvSpPr>
        <p:spPr>
          <a:xfrm>
            <a:off x="8115300" y="2309332"/>
            <a:ext cx="326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w Cen MT" panose="020B0602020104020603" pitchFamily="34" charset="0"/>
              </a:rPr>
              <a:t>10. Lamiera piegata PREFALZ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1" grpId="0"/>
      <p:bldP spid="43" grpId="0"/>
      <p:bldP spid="45" grpId="0"/>
      <p:bldP spid="47" grpId="0"/>
      <p:bldP spid="49" grpId="0"/>
      <p:bldP spid="51" grpId="0"/>
      <p:bldP spid="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104872" y="967738"/>
            <a:ext cx="326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" y="509989"/>
            <a:ext cx="9296400" cy="41642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104872" y="967738"/>
            <a:ext cx="326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816"/>
            <a:ext cx="12192000" cy="62463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3" t="2724" r="2086" b="10758"/>
          <a:stretch/>
        </p:blipFill>
        <p:spPr>
          <a:xfrm>
            <a:off x="635700" y="659679"/>
            <a:ext cx="3952103" cy="51309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8" y="509989"/>
            <a:ext cx="8760748" cy="428108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08908" y="253901"/>
            <a:ext cx="503009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latin typeface="Tw Cen MT" panose="020B0602020104020603" pitchFamily="34" charset="0"/>
              </a:rPr>
              <a:t>CoFone</a:t>
            </a:r>
            <a:r>
              <a:rPr lang="it-IT" sz="2000" b="1" dirty="0">
                <a:latin typeface="Tw Cen MT" panose="020B0602020104020603" pitchFamily="34" charset="0"/>
              </a:rPr>
              <a:t> &amp; Co. Architetti</a:t>
            </a:r>
          </a:p>
          <a:p>
            <a:r>
              <a:rPr lang="it-IT" dirty="0">
                <a:latin typeface="Tw Cen MT" panose="020B0602020104020603" pitchFamily="34" charset="0"/>
              </a:rPr>
              <a:t>Arch. Giorgio </a:t>
            </a:r>
            <a:r>
              <a:rPr lang="it-IT" dirty="0" err="1">
                <a:latin typeface="Tw Cen MT" panose="020B0602020104020603" pitchFamily="34" charset="0"/>
              </a:rPr>
              <a:t>Cofone</a:t>
            </a:r>
            <a:endParaRPr lang="it-IT" dirty="0">
              <a:latin typeface="Tw Cen MT" panose="020B0602020104020603" pitchFamily="34" charset="0"/>
            </a:endParaRPr>
          </a:p>
          <a:p>
            <a:r>
              <a:rPr lang="it-IT" dirty="0">
                <a:latin typeface="Tw Cen MT" panose="020B0602020104020603" pitchFamily="34" charset="0"/>
              </a:rPr>
              <a:t>Ing. Arch. Ilaria </a:t>
            </a:r>
            <a:r>
              <a:rPr lang="it-IT" dirty="0" err="1">
                <a:latin typeface="Tw Cen MT" panose="020B0602020104020603" pitchFamily="34" charset="0"/>
              </a:rPr>
              <a:t>Forciniti</a:t>
            </a:r>
            <a:endParaRPr lang="it-IT" dirty="0">
              <a:latin typeface="Tw Cen MT" panose="020B0602020104020603" pitchFamily="34" charset="0"/>
            </a:endParaRPr>
          </a:p>
          <a:p>
            <a:endParaRPr lang="it-IT" dirty="0">
              <a:latin typeface="Tw Cen MT" panose="020B0602020104020603" pitchFamily="34" charset="0"/>
            </a:endParaRPr>
          </a:p>
          <a:p>
            <a:r>
              <a:rPr lang="it-IT" dirty="0">
                <a:latin typeface="Tw Cen MT" panose="020B0602020104020603" pitchFamily="34" charset="0"/>
              </a:rPr>
              <a:t>              </a:t>
            </a:r>
          </a:p>
          <a:p>
            <a:r>
              <a:rPr lang="it-IT" dirty="0">
                <a:latin typeface="Tw Cen MT" panose="020B0602020104020603" pitchFamily="34" charset="0"/>
              </a:rPr>
              <a:t>Via Nazionale 87064 Corigliano-Rossano COSENZA</a:t>
            </a:r>
          </a:p>
          <a:p>
            <a:r>
              <a:rPr lang="it-IT" dirty="0">
                <a:latin typeface="Tw Cen MT" panose="020B0602020104020603" pitchFamily="34" charset="0"/>
              </a:rPr>
              <a:t>+39 320.0395831</a:t>
            </a:r>
          </a:p>
          <a:p>
            <a:r>
              <a:rPr lang="it-IT" dirty="0">
                <a:latin typeface="Tw Cen MT" panose="020B0602020104020603" pitchFamily="34" charset="0"/>
              </a:rPr>
              <a:t>+39 0983.202452</a:t>
            </a:r>
          </a:p>
          <a:p>
            <a:r>
              <a:rPr lang="it-IT" dirty="0">
                <a:latin typeface="Tw Cen MT" panose="020B0602020104020603" pitchFamily="34" charset="0"/>
                <a:hlinkClick r:id="rId5"/>
              </a:rPr>
              <a:t>giorgiocofone@yahoo.it</a:t>
            </a:r>
            <a:endParaRPr lang="it-IT" dirty="0">
              <a:latin typeface="Tw Cen MT" panose="020B0602020104020603" pitchFamily="34" charset="0"/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39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3" t="2724" r="2086" b="10758"/>
          <a:stretch/>
        </p:blipFill>
        <p:spPr>
          <a:xfrm>
            <a:off x="635700" y="659679"/>
            <a:ext cx="3952103" cy="5130997"/>
          </a:xfrm>
          <a:prstGeom prst="rect">
            <a:avLst/>
          </a:prstGeom>
        </p:spPr>
      </p:pic>
      <p:pic>
        <p:nvPicPr>
          <p:cNvPr id="4" name="Segnaposto contenuto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9" b="5468"/>
          <a:stretch/>
        </p:blipFill>
        <p:spPr>
          <a:xfrm>
            <a:off x="635700" y="659679"/>
            <a:ext cx="3923271" cy="511495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656" y="240818"/>
            <a:ext cx="4039455" cy="226907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655" y="2750713"/>
            <a:ext cx="4039455" cy="22690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35" y="1005075"/>
            <a:ext cx="4847849" cy="484784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-0.3575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6" y="3296895"/>
            <a:ext cx="4985984" cy="280076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5" y="206987"/>
            <a:ext cx="4985983" cy="28007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0"/>
            <a:ext cx="68580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05" y="4870619"/>
            <a:ext cx="3023195" cy="21365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88" y="5894083"/>
            <a:ext cx="1807626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2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258</Words>
  <Application>Microsoft Office PowerPoint</Application>
  <PresentationFormat>Widescreen</PresentationFormat>
  <Paragraphs>73</Paragraphs>
  <Slides>31</Slides>
  <Notes>31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Tw Cen MT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Win</dc:creator>
  <cp:lastModifiedBy>Utente</cp:lastModifiedBy>
  <cp:revision>91</cp:revision>
  <dcterms:created xsi:type="dcterms:W3CDTF">2018-11-27T10:46:10Z</dcterms:created>
  <dcterms:modified xsi:type="dcterms:W3CDTF">2023-06-04T18:04:50Z</dcterms:modified>
</cp:coreProperties>
</file>